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League Spartan"/>
      <p:regular r:id="rId28"/>
      <p:bold r:id="rId29"/>
    </p:embeddedFont>
    <p:embeddedFont>
      <p:font typeface="Montserrat"/>
      <p:regular r:id="rId30"/>
      <p:bold r:id="rId31"/>
      <p:italic r:id="rId32"/>
      <p:boldItalic r:id="rId33"/>
    </p:embeddedFont>
    <p:embeddedFont>
      <p:font typeface="Montserrat Black"/>
      <p:bold r:id="rId34"/>
      <p:boldItalic r:id="rId35"/>
    </p:embeddedFont>
    <p:embeddedFont>
      <p:font typeface="Mina"/>
      <p:bold r:id="rId36"/>
    </p:embeddedFont>
    <p:embeddedFont>
      <p:font typeface="Barlow"/>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eagueSpartan-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eagueSpartan-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MontserratBlack-boldItalic.fntdata"/><Relationship Id="rId12" Type="http://schemas.openxmlformats.org/officeDocument/2006/relationships/slide" Target="slides/slide6.xml"/><Relationship Id="rId34" Type="http://schemas.openxmlformats.org/officeDocument/2006/relationships/font" Target="fonts/MontserratBlack-bold.fntdata"/><Relationship Id="rId15" Type="http://schemas.openxmlformats.org/officeDocument/2006/relationships/slide" Target="slides/slide9.xml"/><Relationship Id="rId37" Type="http://schemas.openxmlformats.org/officeDocument/2006/relationships/font" Target="fonts/Barlow-regular.fntdata"/><Relationship Id="rId14" Type="http://schemas.openxmlformats.org/officeDocument/2006/relationships/slide" Target="slides/slide8.xml"/><Relationship Id="rId36" Type="http://schemas.openxmlformats.org/officeDocument/2006/relationships/font" Target="fonts/Mina-bold.fntdata"/><Relationship Id="rId17" Type="http://schemas.openxmlformats.org/officeDocument/2006/relationships/slide" Target="slides/slide11.xml"/><Relationship Id="rId39" Type="http://schemas.openxmlformats.org/officeDocument/2006/relationships/font" Target="fonts/Barlow-italic.fntdata"/><Relationship Id="rId16" Type="http://schemas.openxmlformats.org/officeDocument/2006/relationships/slide" Target="slides/slide10.xml"/><Relationship Id="rId38" Type="http://schemas.openxmlformats.org/officeDocument/2006/relationships/font" Target="fonts/Barlow-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97fd8fd990_2_75: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97fd8fd990_2_7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97fd8fd990_2_26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397fd8fd990_2_26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97fd8fd990_2_279: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97fd8fd990_2_27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97fd8fd990_2_286: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397fd8fd990_2_28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97fd8fd990_2_293: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397fd8fd990_2_29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97fd8fd990_2_301: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397fd8fd990_2_30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97fd8fd990_2_33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98" name="Google Shape;398;g397fd8fd990_2_33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399" name="Google Shape;399;g397fd8fd990_2_33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397fd8fd990_2_3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“Prompt = Input. Precision = Power.”</a:t>
            </a:r>
            <a:endParaRPr/>
          </a:p>
        </p:txBody>
      </p:sp>
      <p:sp>
        <p:nvSpPr>
          <p:cNvPr id="401" name="Google Shape;401;g397fd8fd990_2_33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02" name="Google Shape;402;g397fd8fd990_2_33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97fd8fd990_2_358: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397fd8fd990_2_35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97fd8fd990_2_367: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397fd8fd990_2_36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97fd8fd990_2_37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397fd8fd990_2_37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97fd8fd990_2_38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397fd8fd990_2_38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97fd8fd990_2_8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97fd8fd990_2_8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397fd8fd990_2_414: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97fd8fd990_2_4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97fd8fd990_2_423: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397fd8fd990_2_42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97fd8fd990_2_100: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397fd8fd990_2_100: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97fd8fd990_2_121: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397fd8fd990_2_12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97fd8fd990_2_131: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97fd8fd990_2_13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97fd8fd990_2_14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2" name="Google Shape;202;g397fd8fd990_2_14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03" name="Google Shape;203;g397fd8fd990_2_14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397fd8fd990_2_14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AI doesn’t replace your team. It replaces your chaos.</a:t>
            </a:r>
            <a:endParaRPr/>
          </a:p>
        </p:txBody>
      </p:sp>
      <p:sp>
        <p:nvSpPr>
          <p:cNvPr id="205" name="Google Shape;205;g397fd8fd990_2_14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6" name="Google Shape;206;g397fd8fd990_2_14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97fd8fd990_2_17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7" name="Google Shape;237;g397fd8fd990_2_17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38" name="Google Shape;238;g397fd8fd990_2_17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97fd8fd990_2_17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From first click to final test, AI keeps your business in gear.</a:t>
            </a:r>
            <a:endParaRPr/>
          </a:p>
        </p:txBody>
      </p:sp>
      <p:sp>
        <p:nvSpPr>
          <p:cNvPr id="240" name="Google Shape;240;g397fd8fd990_2_17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41" name="Google Shape;241;g397fd8fd990_2_17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97fd8fd990_2_2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85" name="Google Shape;285;g397fd8fd990_2_2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1.7.2013</a:t>
            </a:r>
            <a:endParaRPr/>
          </a:p>
        </p:txBody>
      </p:sp>
      <p:sp>
        <p:nvSpPr>
          <p:cNvPr id="286" name="Google Shape;286;g397fd8fd990_2_22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97fd8fd990_2_2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“If AI can make your marketing smarter, imagine what it can do once the student walks through your doors.”</a:t>
            </a:r>
            <a:endParaRPr/>
          </a:p>
        </p:txBody>
      </p:sp>
      <p:sp>
        <p:nvSpPr>
          <p:cNvPr id="288" name="Google Shape;288;g397fd8fd990_2_2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89" name="Google Shape;289;g397fd8fd990_2_2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97fd8fd990_2_253:notes"/>
          <p:cNvSpPr txBox="1"/>
          <p:nvPr>
            <p:ph idx="1" type="body"/>
          </p:nvPr>
        </p:nvSpPr>
        <p:spPr>
          <a:xfrm>
            <a:off x="914400" y="3251200"/>
            <a:ext cx="7315200" cy="3081338"/>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97fd8fd990_2_25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2" name="Google Shape;6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8" name="Google Shape;68;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5" name="Google Shape;115;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11.png"/><Relationship Id="rId10" Type="http://schemas.openxmlformats.org/officeDocument/2006/relationships/image" Target="../media/image30.gif"/><Relationship Id="rId9"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8.png"/><Relationship Id="rId5" Type="http://schemas.openxmlformats.org/officeDocument/2006/relationships/hyperlink" Target="https://www.canva.com/design/DAGzLaM1NdU/kWfV-ck71A5rDbF8ZfezZg/edit?utm_content=DAGzLaM1NdU&amp;utm_campaign=designshare&amp;utm_medium=link2&amp;utm_source=sharebutton" TargetMode="External"/><Relationship Id="rId6" Type="http://schemas.openxmlformats.org/officeDocument/2006/relationships/hyperlink" Target="https://www.canva.com/design/DAGzLaM1NdU/kWfV-ck71A5rDbF8ZfezZg/edit?utm_content=DAGzLaM1NdU&amp;utm_campaign=designshare&amp;utm_medium=link2&amp;utm_source=sharebutton" TargetMode="External"/><Relationship Id="rId7" Type="http://schemas.openxmlformats.org/officeDocument/2006/relationships/image" Target="../media/image5.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28" name="Shape 128"/>
        <p:cNvGrpSpPr/>
        <p:nvPr/>
      </p:nvGrpSpPr>
      <p:grpSpPr>
        <a:xfrm>
          <a:off x="0" y="0"/>
          <a:ext cx="0" cy="0"/>
          <a:chOff x="0" y="0"/>
          <a:chExt cx="0" cy="0"/>
        </a:xfrm>
      </p:grpSpPr>
      <p:sp>
        <p:nvSpPr>
          <p:cNvPr id="129" name="Google Shape;129;p25"/>
          <p:cNvSpPr/>
          <p:nvPr/>
        </p:nvSpPr>
        <p:spPr>
          <a:xfrm>
            <a:off x="3763378" y="0"/>
            <a:ext cx="3529745" cy="3565399"/>
          </a:xfrm>
          <a:custGeom>
            <a:rect b="b" l="l" r="r" t="t"/>
            <a:pathLst>
              <a:path extrusionOk="0" h="6338487" w="6275102">
                <a:moveTo>
                  <a:pt x="0" y="0"/>
                </a:moveTo>
                <a:lnTo>
                  <a:pt x="6275102" y="0"/>
                </a:lnTo>
                <a:lnTo>
                  <a:pt x="6275102" y="6338487"/>
                </a:lnTo>
                <a:lnTo>
                  <a:pt x="0" y="6338487"/>
                </a:lnTo>
                <a:lnTo>
                  <a:pt x="0" y="0"/>
                </a:lnTo>
                <a:close/>
              </a:path>
            </a:pathLst>
          </a:custGeom>
          <a:blipFill rotWithShape="1">
            <a:blip r:embed="rId3">
              <a:alphaModFix/>
            </a:blip>
            <a:stretch>
              <a:fillRect b="0" l="0" r="0" t="0"/>
            </a:stretch>
          </a:blipFill>
          <a:ln>
            <a:noFill/>
          </a:ln>
        </p:spPr>
      </p:sp>
      <p:sp>
        <p:nvSpPr>
          <p:cNvPr id="130" name="Google Shape;130;p25"/>
          <p:cNvSpPr txBox="1"/>
          <p:nvPr/>
        </p:nvSpPr>
        <p:spPr>
          <a:xfrm>
            <a:off x="847701" y="1180159"/>
            <a:ext cx="7352700" cy="1746600"/>
          </a:xfrm>
          <a:prstGeom prst="rect">
            <a:avLst/>
          </a:prstGeom>
          <a:noFill/>
          <a:ln>
            <a:noFill/>
          </a:ln>
        </p:spPr>
        <p:txBody>
          <a:bodyPr anchorCtr="0" anchor="t" bIns="0" lIns="0" spcFirstLastPara="1" rIns="0" wrap="square" tIns="0">
            <a:spAutoFit/>
          </a:bodyPr>
          <a:lstStyle/>
          <a:p>
            <a:pPr indent="0" lvl="0" marL="0" marR="0" rtl="0" algn="l">
              <a:lnSpc>
                <a:spcPct val="136998"/>
              </a:lnSpc>
              <a:spcBef>
                <a:spcPts val="0"/>
              </a:spcBef>
              <a:spcAft>
                <a:spcPts val="0"/>
              </a:spcAft>
              <a:buNone/>
            </a:pPr>
            <a:r>
              <a:rPr b="0" i="0" lang="en" sz="11347" u="none" cap="none" strike="noStrike">
                <a:solidFill>
                  <a:srgbClr val="FFFFFF"/>
                </a:solidFill>
                <a:latin typeface="League Spartan"/>
                <a:ea typeface="League Spartan"/>
                <a:cs typeface="League Spartan"/>
                <a:sym typeface="League Spartan"/>
              </a:rPr>
              <a:t>AI or Die</a:t>
            </a:r>
            <a:endParaRPr sz="786"/>
          </a:p>
        </p:txBody>
      </p:sp>
      <p:sp>
        <p:nvSpPr>
          <p:cNvPr id="131" name="Google Shape;131;p25"/>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4">
              <a:alphaModFix/>
            </a:blip>
            <a:stretch>
              <a:fillRect b="0" l="0" r="0" t="0"/>
            </a:stretch>
          </a:blipFill>
          <a:ln>
            <a:noFill/>
          </a:ln>
        </p:spPr>
      </p:sp>
      <p:sp>
        <p:nvSpPr>
          <p:cNvPr id="132" name="Google Shape;132;p25"/>
          <p:cNvSpPr txBox="1"/>
          <p:nvPr/>
        </p:nvSpPr>
        <p:spPr>
          <a:xfrm>
            <a:off x="847703" y="3665616"/>
            <a:ext cx="8189700" cy="384900"/>
          </a:xfrm>
          <a:prstGeom prst="rect">
            <a:avLst/>
          </a:prstGeom>
          <a:noFill/>
          <a:ln>
            <a:noFill/>
          </a:ln>
        </p:spPr>
        <p:txBody>
          <a:bodyPr anchorCtr="0" anchor="t" bIns="0" lIns="0" spcFirstLastPara="1" rIns="0" wrap="square" tIns="0">
            <a:spAutoFit/>
          </a:bodyPr>
          <a:lstStyle/>
          <a:p>
            <a:pPr indent="0" lvl="0" marL="0" marR="0" rtl="0" algn="l">
              <a:lnSpc>
                <a:spcPct val="129996"/>
              </a:lnSpc>
              <a:spcBef>
                <a:spcPts val="0"/>
              </a:spcBef>
              <a:spcAft>
                <a:spcPts val="0"/>
              </a:spcAft>
              <a:buNone/>
            </a:pPr>
            <a:r>
              <a:rPr b="0" i="0" lang="en" sz="2500" u="none" cap="none" strike="noStrike">
                <a:solidFill>
                  <a:srgbClr val="FFFFFF"/>
                </a:solidFill>
                <a:latin typeface="League Spartan"/>
                <a:ea typeface="League Spartan"/>
                <a:cs typeface="League Spartan"/>
                <a:sym typeface="League Spartan"/>
              </a:rPr>
              <a:t>The Future of Driving School Marketing and Operations</a:t>
            </a:r>
            <a:endParaRPr sz="700"/>
          </a:p>
        </p:txBody>
      </p:sp>
      <p:sp>
        <p:nvSpPr>
          <p:cNvPr id="133" name="Google Shape;133;p25"/>
          <p:cNvSpPr txBox="1"/>
          <p:nvPr/>
        </p:nvSpPr>
        <p:spPr>
          <a:xfrm>
            <a:off x="7893740" y="4473344"/>
            <a:ext cx="735910" cy="155806"/>
          </a:xfrm>
          <a:prstGeom prst="rect">
            <a:avLst/>
          </a:prstGeom>
          <a:noFill/>
          <a:ln>
            <a:noFill/>
          </a:ln>
        </p:spPr>
        <p:txBody>
          <a:bodyPr anchorCtr="0" anchor="t" bIns="0" lIns="0" spcFirstLastPara="1" rIns="0" wrap="square" tIns="0">
            <a:spAutoFit/>
          </a:bodyPr>
          <a:lstStyle/>
          <a:p>
            <a:pPr indent="0" lvl="0" marL="0" marR="0" rtl="0" algn="ctr">
              <a:lnSpc>
                <a:spcPct val="140065"/>
              </a:lnSpc>
              <a:spcBef>
                <a:spcPts val="0"/>
              </a:spcBef>
              <a:spcAft>
                <a:spcPts val="0"/>
              </a:spcAft>
              <a:buNone/>
            </a:pPr>
            <a:r>
              <a:rPr b="0" i="0" lang="en" sz="900" u="none" cap="none" strike="noStrike">
                <a:solidFill>
                  <a:srgbClr val="FFFFFF"/>
                </a:solidFill>
                <a:latin typeface="Montserrat"/>
                <a:ea typeface="Montserrat"/>
                <a:cs typeface="Montserrat"/>
                <a:sym typeface="Montserrat"/>
              </a:rPr>
              <a:t>Powered by: </a:t>
            </a:r>
            <a:endParaRPr sz="700"/>
          </a:p>
        </p:txBody>
      </p:sp>
      <p:sp>
        <p:nvSpPr>
          <p:cNvPr id="134" name="Google Shape;134;p25"/>
          <p:cNvSpPr txBox="1"/>
          <p:nvPr/>
        </p:nvSpPr>
        <p:spPr>
          <a:xfrm>
            <a:off x="847700" y="4056700"/>
            <a:ext cx="541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31EFC3"/>
                </a:solidFill>
                <a:latin typeface="Calibri"/>
                <a:ea typeface="Calibri"/>
                <a:cs typeface="Calibri"/>
                <a:sym typeface="Calibri"/>
              </a:rPr>
              <a:t>Presented By: Carrie Mae Nelson &amp; </a:t>
            </a:r>
            <a:r>
              <a:rPr lang="en" sz="1600">
                <a:solidFill>
                  <a:srgbClr val="0368FE"/>
                </a:solidFill>
                <a:latin typeface="Calibri"/>
                <a:ea typeface="Calibri"/>
                <a:cs typeface="Calibri"/>
                <a:sym typeface="Calibri"/>
              </a:rPr>
              <a:t>Mav</a:t>
            </a:r>
            <a:r>
              <a:rPr lang="en" sz="1600">
                <a:solidFill>
                  <a:srgbClr val="31EFC3"/>
                </a:solidFill>
                <a:latin typeface="Calibri"/>
                <a:ea typeface="Calibri"/>
                <a:cs typeface="Calibri"/>
                <a:sym typeface="Calibri"/>
              </a:rPr>
              <a:t> (2025)</a:t>
            </a:r>
            <a:endParaRPr sz="1600">
              <a:solidFill>
                <a:srgbClr val="31EFC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30" name="Shape 330"/>
        <p:cNvGrpSpPr/>
        <p:nvPr/>
      </p:nvGrpSpPr>
      <p:grpSpPr>
        <a:xfrm>
          <a:off x="0" y="0"/>
          <a:ext cx="0" cy="0"/>
          <a:chOff x="0" y="0"/>
          <a:chExt cx="0" cy="0"/>
        </a:xfrm>
      </p:grpSpPr>
      <p:grpSp>
        <p:nvGrpSpPr>
          <p:cNvPr id="331" name="Google Shape;331;p34"/>
          <p:cNvGrpSpPr/>
          <p:nvPr/>
        </p:nvGrpSpPr>
        <p:grpSpPr>
          <a:xfrm>
            <a:off x="385994" y="2517451"/>
            <a:ext cx="8243656" cy="1769821"/>
            <a:chOff x="0" y="-28575"/>
            <a:chExt cx="4338284" cy="931381"/>
          </a:xfrm>
        </p:grpSpPr>
        <p:sp>
          <p:nvSpPr>
            <p:cNvPr id="332" name="Google Shape;332;p34"/>
            <p:cNvSpPr/>
            <p:nvPr/>
          </p:nvSpPr>
          <p:spPr>
            <a:xfrm>
              <a:off x="0" y="0"/>
              <a:ext cx="4338284" cy="902806"/>
            </a:xfrm>
            <a:custGeom>
              <a:rect b="b" l="l" r="r" t="t"/>
              <a:pathLst>
                <a:path extrusionOk="0" h="902806" w="4338284">
                  <a:moveTo>
                    <a:pt x="46957" y="0"/>
                  </a:moveTo>
                  <a:lnTo>
                    <a:pt x="4291328" y="0"/>
                  </a:lnTo>
                  <a:cubicBezTo>
                    <a:pt x="4303781" y="0"/>
                    <a:pt x="4315725" y="4947"/>
                    <a:pt x="4324531" y="13753"/>
                  </a:cubicBezTo>
                  <a:cubicBezTo>
                    <a:pt x="4333337" y="22559"/>
                    <a:pt x="4338284" y="34503"/>
                    <a:pt x="4338284" y="46957"/>
                  </a:cubicBezTo>
                  <a:lnTo>
                    <a:pt x="4338284" y="855849"/>
                  </a:lnTo>
                  <a:cubicBezTo>
                    <a:pt x="4338284" y="881783"/>
                    <a:pt x="4317261" y="902806"/>
                    <a:pt x="4291328" y="902806"/>
                  </a:cubicBezTo>
                  <a:lnTo>
                    <a:pt x="46957" y="902806"/>
                  </a:lnTo>
                  <a:cubicBezTo>
                    <a:pt x="21023" y="902806"/>
                    <a:pt x="0" y="881783"/>
                    <a:pt x="0" y="855849"/>
                  </a:cubicBezTo>
                  <a:lnTo>
                    <a:pt x="0" y="46957"/>
                  </a:lnTo>
                  <a:cubicBezTo>
                    <a:pt x="0" y="21023"/>
                    <a:pt x="21023" y="0"/>
                    <a:pt x="46957"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3" name="Google Shape;333;p34"/>
            <p:cNvSpPr txBox="1"/>
            <p:nvPr/>
          </p:nvSpPr>
          <p:spPr>
            <a:xfrm>
              <a:off x="0" y="-28575"/>
              <a:ext cx="4338284" cy="931381"/>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4" name="Google Shape;334;p34"/>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3">
              <a:alphaModFix/>
            </a:blip>
            <a:stretch>
              <a:fillRect b="0" l="0" r="0" t="0"/>
            </a:stretch>
          </a:blipFill>
          <a:ln>
            <a:noFill/>
          </a:ln>
        </p:spPr>
      </p:sp>
      <p:sp>
        <p:nvSpPr>
          <p:cNvPr id="335" name="Google Shape;335;p34"/>
          <p:cNvSpPr txBox="1"/>
          <p:nvPr/>
        </p:nvSpPr>
        <p:spPr>
          <a:xfrm>
            <a:off x="706150" y="1269033"/>
            <a:ext cx="5948399" cy="891509"/>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 AI won’t fix everything: </a:t>
            </a:r>
            <a:endParaRPr sz="700"/>
          </a:p>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Idealism vs Realism</a:t>
            </a:r>
            <a:endParaRPr sz="700"/>
          </a:p>
        </p:txBody>
      </p:sp>
      <p:sp>
        <p:nvSpPr>
          <p:cNvPr id="336" name="Google Shape;336;p34"/>
          <p:cNvSpPr txBox="1"/>
          <p:nvPr/>
        </p:nvSpPr>
        <p:spPr>
          <a:xfrm>
            <a:off x="519223" y="2972864"/>
            <a:ext cx="6686088" cy="870430"/>
          </a:xfrm>
          <a:prstGeom prst="rect">
            <a:avLst/>
          </a:prstGeom>
          <a:noFill/>
          <a:ln>
            <a:noFill/>
          </a:ln>
        </p:spPr>
        <p:txBody>
          <a:bodyPr anchorCtr="0" anchor="t" bIns="0" lIns="0" spcFirstLastPara="1" rIns="0" wrap="square" tIns="0">
            <a:spAutoFit/>
          </a:bodyPr>
          <a:lstStyle/>
          <a:p>
            <a:pPr indent="0" lvl="0" marL="0" marR="0" rtl="0" algn="l">
              <a:lnSpc>
                <a:spcPct val="138010"/>
              </a:lnSpc>
              <a:spcBef>
                <a:spcPts val="0"/>
              </a:spcBef>
              <a:spcAft>
                <a:spcPts val="0"/>
              </a:spcAft>
              <a:buNone/>
            </a:pPr>
            <a:r>
              <a:rPr b="0" i="0" lang="en" sz="2500" u="none" cap="none" strike="noStrike">
                <a:solidFill>
                  <a:srgbClr val="FFFFFF"/>
                </a:solidFill>
                <a:latin typeface="Mina"/>
                <a:ea typeface="Mina"/>
                <a:cs typeface="Mina"/>
                <a:sym typeface="Mina"/>
              </a:rPr>
              <a:t>“How many driving lessons does my kid need?”</a:t>
            </a:r>
            <a:endParaRPr sz="700"/>
          </a:p>
        </p:txBody>
      </p:sp>
      <p:sp>
        <p:nvSpPr>
          <p:cNvPr id="337" name="Google Shape;337;p34"/>
          <p:cNvSpPr txBox="1"/>
          <p:nvPr/>
        </p:nvSpPr>
        <p:spPr>
          <a:xfrm>
            <a:off x="3862267" y="3698913"/>
            <a:ext cx="2853155" cy="260189"/>
          </a:xfrm>
          <a:prstGeom prst="rect">
            <a:avLst/>
          </a:prstGeom>
          <a:noFill/>
          <a:ln>
            <a:noFill/>
          </a:ln>
        </p:spPr>
        <p:txBody>
          <a:bodyPr anchorCtr="0" anchor="t" bIns="0" lIns="0" spcFirstLastPara="1" rIns="0" wrap="square" tIns="0">
            <a:spAutoFit/>
          </a:bodyPr>
          <a:lstStyle/>
          <a:p>
            <a:pPr indent="0" lvl="0" marL="0" marR="0" rtl="0" algn="r">
              <a:lnSpc>
                <a:spcPct val="138025"/>
              </a:lnSpc>
              <a:spcBef>
                <a:spcPts val="0"/>
              </a:spcBef>
              <a:spcAft>
                <a:spcPts val="0"/>
              </a:spcAft>
              <a:buNone/>
            </a:pPr>
            <a:r>
              <a:rPr b="0" i="0" lang="en" sz="1500" u="none" cap="none" strike="noStrike">
                <a:solidFill>
                  <a:srgbClr val="FFFFFF"/>
                </a:solidFill>
                <a:latin typeface="Mina"/>
                <a:ea typeface="Mina"/>
                <a:cs typeface="Mina"/>
                <a:sym typeface="Mina"/>
              </a:rPr>
              <a:t>-Every Karen on Earth</a:t>
            </a:r>
            <a:endParaRPr sz="700"/>
          </a:p>
        </p:txBody>
      </p:sp>
      <p:sp>
        <p:nvSpPr>
          <p:cNvPr id="338" name="Google Shape;338;p34"/>
          <p:cNvSpPr/>
          <p:nvPr/>
        </p:nvSpPr>
        <p:spPr>
          <a:xfrm>
            <a:off x="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42" name="Shape 342"/>
        <p:cNvGrpSpPr/>
        <p:nvPr/>
      </p:nvGrpSpPr>
      <p:grpSpPr>
        <a:xfrm>
          <a:off x="0" y="0"/>
          <a:ext cx="0" cy="0"/>
          <a:chOff x="0" y="0"/>
          <a:chExt cx="0" cy="0"/>
        </a:xfrm>
      </p:grpSpPr>
      <p:sp>
        <p:nvSpPr>
          <p:cNvPr id="343" name="Google Shape;343;p35"/>
          <p:cNvSpPr/>
          <p:nvPr/>
        </p:nvSpPr>
        <p:spPr>
          <a:xfrm>
            <a:off x="0" y="-7381"/>
            <a:ext cx="4243388" cy="5143500"/>
          </a:xfrm>
          <a:custGeom>
            <a:rect b="b" l="l" r="r" t="t"/>
            <a:pathLst>
              <a:path extrusionOk="0" h="10287000" w="8486775">
                <a:moveTo>
                  <a:pt x="0" y="0"/>
                </a:moveTo>
                <a:lnTo>
                  <a:pt x="8486775" y="0"/>
                </a:lnTo>
                <a:lnTo>
                  <a:pt x="8486775" y="10287000"/>
                </a:lnTo>
                <a:lnTo>
                  <a:pt x="0" y="10287000"/>
                </a:lnTo>
                <a:lnTo>
                  <a:pt x="0" y="0"/>
                </a:lnTo>
                <a:close/>
              </a:path>
            </a:pathLst>
          </a:custGeom>
          <a:blipFill rotWithShape="1">
            <a:blip r:embed="rId3">
              <a:alphaModFix amt="36000"/>
            </a:blip>
            <a:stretch>
              <a:fillRect b="0" l="0" r="0" t="0"/>
            </a:stretch>
          </a:blipFill>
          <a:ln>
            <a:noFill/>
          </a:ln>
        </p:spPr>
      </p:sp>
      <p:sp>
        <p:nvSpPr>
          <p:cNvPr id="344" name="Google Shape;344;p35"/>
          <p:cNvSpPr txBox="1"/>
          <p:nvPr/>
        </p:nvSpPr>
        <p:spPr>
          <a:xfrm>
            <a:off x="0" y="312895"/>
            <a:ext cx="9144000" cy="4922838"/>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The number of driving lessons a kid needs varies based on several factors, including their age, confidence, prior experience, and local requirements. Here’s a breakdown to help you gauge what’s needed:</a:t>
            </a:r>
            <a:endParaRPr sz="700"/>
          </a:p>
          <a:p>
            <a:pPr indent="-114300" lvl="1" marL="2159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General Guidelines: Most sources suggest that new drivers need around</a:t>
            </a:r>
            <a:r>
              <a:rPr b="1" i="0" lang="en" sz="1000" u="sng" cap="none" strike="noStrike">
                <a:solidFill>
                  <a:srgbClr val="FFFFFF"/>
                </a:solidFill>
                <a:latin typeface="Montserrat"/>
                <a:ea typeface="Montserrat"/>
                <a:cs typeface="Montserrat"/>
                <a:sym typeface="Montserrat"/>
              </a:rPr>
              <a:t> 20–50 hours </a:t>
            </a:r>
            <a:r>
              <a:rPr b="0" i="0" lang="en" sz="1000" u="none" cap="none" strike="noStrike">
                <a:solidFill>
                  <a:srgbClr val="FFFFFF"/>
                </a:solidFill>
                <a:latin typeface="Montserrat"/>
                <a:ea typeface="Montserrat"/>
                <a:cs typeface="Montserrat"/>
                <a:sym typeface="Montserrat"/>
              </a:rPr>
              <a:t>of supervised practice to become competent. For professional lessons, 10–20 sessions (each typically 1–2 hours) is common for beginners to reach a level where they can pass a driving test. The UK’s Driver and Vehicle Standards Agency recommends about 45 hours of professional lessons plus 22 hours of private practice for the average learner.</a:t>
            </a:r>
            <a:endParaRPr sz="700"/>
          </a:p>
          <a:p>
            <a:pPr indent="-114300" lvl="1" marL="2159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Factors Influencing Lesson Count:</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Age and Maturity: Teens (16–18) often need more lessons due to limited experience, while older teens or those with some exposure (e.g., driving in parking lots) may need fewer.</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Learning Pace: Confident or quick learners may need fewer lessons (closer to 10–15), while nervous or slower learners might require 20–30 or more.</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State/Country Requirements: Some places mandate a minimum number of lessons or supervised driving hours. For example, in the U.S., states like California require 6 hours of professional instruction for teens under 18, plus 50 hours of supervised driving (10 at night). Check your local DMV or equivalent for specifics.</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Driving Conditions: Urban areas with complex traffic may require more lessons than rural settings.</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Test Readiness: Lessons often focus on preparing for the driving test, so the number depends on how quickly your kid masters skills like parallel parking, lane changes, and traffic rules.</a:t>
            </a:r>
            <a:endParaRPr sz="700"/>
          </a:p>
          <a:p>
            <a:pPr indent="-114300" lvl="1" marL="2159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Practical Steps:</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Start with a professional instructor to assess your kid’s baseline skills. Many driving schools offer an initial evaluation.</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Combine professional lessons with supervised practice (you or another licensed adult). This can reduce the number of paid lessons needed.</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Look for signs of readiness: confidence in varied conditions (highways, city, night), smooth handling, and understanding of road rules.</a:t>
            </a:r>
            <a:endParaRPr sz="700"/>
          </a:p>
          <a:p>
            <a:pPr indent="-139700" lvl="2" marL="4318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Ask the instructor for feedback after a few lessons to estimate how many more are needed.</a:t>
            </a:r>
            <a:endParaRPr sz="700"/>
          </a:p>
          <a:p>
            <a:pPr indent="-114300" lvl="1" marL="215900" marR="0" rtl="0" algn="ctr">
              <a:lnSpc>
                <a:spcPct val="140020"/>
              </a:lnSpc>
              <a:spcBef>
                <a:spcPts val="0"/>
              </a:spcBef>
              <a:spcAft>
                <a:spcPts val="0"/>
              </a:spcAft>
              <a:buClr>
                <a:srgbClr val="FFFFFF"/>
              </a:buClr>
              <a:buSzPts val="1000"/>
              <a:buFont typeface="Arial"/>
              <a:buChar char="•"/>
            </a:pPr>
            <a:r>
              <a:rPr b="0" i="0" lang="en" sz="1000" u="none" cap="none" strike="noStrike">
                <a:solidFill>
                  <a:srgbClr val="FFFFFF"/>
                </a:solidFill>
                <a:latin typeface="Montserrat"/>
                <a:ea typeface="Montserrat"/>
                <a:cs typeface="Montserrat"/>
                <a:sym typeface="Montserrat"/>
              </a:rPr>
              <a:t>Cost Consideration: Lessons cost </a:t>
            </a:r>
            <a:r>
              <a:rPr b="1" i="0" lang="en" sz="1000" u="sng" cap="none" strike="noStrike">
                <a:solidFill>
                  <a:srgbClr val="FFFFFF"/>
                </a:solidFill>
                <a:latin typeface="Montserrat"/>
                <a:ea typeface="Montserrat"/>
                <a:cs typeface="Montserrat"/>
                <a:sym typeface="Montserrat"/>
              </a:rPr>
              <a:t>$50–$150</a:t>
            </a:r>
            <a:r>
              <a:rPr b="0" i="0" lang="en" sz="1000" u="none" cap="none" strike="noStrike">
                <a:solidFill>
                  <a:srgbClr val="FFFFFF"/>
                </a:solidFill>
                <a:latin typeface="Montserrat"/>
                <a:ea typeface="Montserrat"/>
                <a:cs typeface="Montserrat"/>
                <a:sym typeface="Montserrat"/>
              </a:rPr>
              <a:t> per hour depending on location and instructor. Balancing professional lessons with free supervised practice can save money.</a:t>
            </a:r>
            <a:endParaRPr sz="700"/>
          </a:p>
          <a:p>
            <a:pPr indent="0" lvl="0" marL="0" marR="0" rtl="0" algn="ctr">
              <a:lnSpc>
                <a:spcPct val="140020"/>
              </a:lnSpc>
              <a:spcBef>
                <a:spcPts val="0"/>
              </a:spcBef>
              <a:spcAft>
                <a:spcPts val="0"/>
              </a:spcAft>
              <a:buNone/>
            </a:pPr>
            <a:r>
              <a:rPr b="0" i="0" lang="en" sz="1000" u="none" cap="none" strike="noStrike">
                <a:solidFill>
                  <a:srgbClr val="FFFFFF"/>
                </a:solidFill>
                <a:latin typeface="Montserrat"/>
                <a:ea typeface="Montserrat"/>
                <a:cs typeface="Montserrat"/>
                <a:sym typeface="Montserrat"/>
              </a:rPr>
              <a:t>Since I don’t know your location or your kid’s experience level, could you share those details? I can check local regulations or tailor the advice further. Alternatively, contact a local driving school for a personalized estimate based on an initial lesson.</a:t>
            </a:r>
            <a:endParaRPr sz="700"/>
          </a:p>
          <a:p>
            <a:pPr indent="0" lvl="0" marL="0" marR="0" rtl="0" algn="ctr">
              <a:lnSpc>
                <a:spcPct val="140020"/>
              </a:lnSpc>
              <a:spcBef>
                <a:spcPts val="0"/>
              </a:spcBef>
              <a:spcAft>
                <a:spcPts val="0"/>
              </a:spcAft>
              <a:buNone/>
            </a:pPr>
            <a:r>
              <a:t/>
            </a:r>
            <a:endParaRPr b="0" i="0" sz="1000" u="none" cap="none" strike="noStrike">
              <a:solidFill>
                <a:srgbClr val="FFFFFF"/>
              </a:solidFill>
              <a:latin typeface="Montserrat"/>
              <a:ea typeface="Montserrat"/>
              <a:cs typeface="Montserrat"/>
              <a:sym typeface="Montserrat"/>
            </a:endParaRPr>
          </a:p>
        </p:txBody>
      </p:sp>
      <p:sp>
        <p:nvSpPr>
          <p:cNvPr id="345" name="Google Shape;345;p35"/>
          <p:cNvSpPr/>
          <p:nvPr/>
        </p:nvSpPr>
        <p:spPr>
          <a:xfrm>
            <a:off x="3599759" y="-7382"/>
            <a:ext cx="327183" cy="327183"/>
          </a:xfrm>
          <a:custGeom>
            <a:rect b="b" l="l" r="r" t="t"/>
            <a:pathLst>
              <a:path extrusionOk="0" h="654366" w="654366">
                <a:moveTo>
                  <a:pt x="0" y="0"/>
                </a:moveTo>
                <a:lnTo>
                  <a:pt x="654365" y="0"/>
                </a:lnTo>
                <a:lnTo>
                  <a:pt x="654365" y="654366"/>
                </a:lnTo>
                <a:lnTo>
                  <a:pt x="0" y="654366"/>
                </a:lnTo>
                <a:lnTo>
                  <a:pt x="0" y="0"/>
                </a:lnTo>
                <a:close/>
              </a:path>
            </a:pathLst>
          </a:custGeom>
          <a:blipFill rotWithShape="1">
            <a:blip r:embed="rId4">
              <a:alphaModFix/>
            </a:blip>
            <a:stretch>
              <a:fillRect b="0" l="0" r="0" t="0"/>
            </a:stretch>
          </a:blipFill>
          <a:ln>
            <a:noFill/>
          </a:ln>
        </p:spPr>
      </p:sp>
      <p:sp>
        <p:nvSpPr>
          <p:cNvPr id="346" name="Google Shape;346;p35"/>
          <p:cNvSpPr txBox="1"/>
          <p:nvPr/>
        </p:nvSpPr>
        <p:spPr>
          <a:xfrm>
            <a:off x="3926941" y="4763"/>
            <a:ext cx="1252017" cy="269558"/>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1" i="0" lang="en" sz="1600" u="none" cap="none" strike="noStrike">
                <a:solidFill>
                  <a:srgbClr val="FFFFFF"/>
                </a:solidFill>
                <a:latin typeface="Montserrat Black"/>
                <a:ea typeface="Montserrat Black"/>
                <a:cs typeface="Montserrat Black"/>
                <a:sym typeface="Montserrat Black"/>
              </a:rPr>
              <a:t>GROK Said: </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50" name="Shape 350"/>
        <p:cNvGrpSpPr/>
        <p:nvPr/>
      </p:nvGrpSpPr>
      <p:grpSpPr>
        <a:xfrm>
          <a:off x="0" y="0"/>
          <a:ext cx="0" cy="0"/>
          <a:chOff x="0" y="0"/>
          <a:chExt cx="0" cy="0"/>
        </a:xfrm>
      </p:grpSpPr>
      <p:sp>
        <p:nvSpPr>
          <p:cNvPr id="351" name="Google Shape;351;p36"/>
          <p:cNvSpPr/>
          <p:nvPr/>
        </p:nvSpPr>
        <p:spPr>
          <a:xfrm>
            <a:off x="2450307" y="0"/>
            <a:ext cx="4243388" cy="5143500"/>
          </a:xfrm>
          <a:custGeom>
            <a:rect b="b" l="l" r="r" t="t"/>
            <a:pathLst>
              <a:path extrusionOk="0" h="10287000" w="8486775">
                <a:moveTo>
                  <a:pt x="0" y="0"/>
                </a:moveTo>
                <a:lnTo>
                  <a:pt x="8486775" y="0"/>
                </a:lnTo>
                <a:lnTo>
                  <a:pt x="8486775" y="10287000"/>
                </a:lnTo>
                <a:lnTo>
                  <a:pt x="0" y="10287000"/>
                </a:lnTo>
                <a:lnTo>
                  <a:pt x="0" y="0"/>
                </a:lnTo>
                <a:close/>
              </a:path>
            </a:pathLst>
          </a:custGeom>
          <a:blipFill rotWithShape="1">
            <a:blip r:embed="rId3">
              <a:alphaModFix amt="36000"/>
            </a:blip>
            <a:stretch>
              <a:fillRect b="0" l="0" r="0" t="0"/>
            </a:stretch>
          </a:blipFill>
          <a:ln>
            <a:noFill/>
          </a:ln>
        </p:spPr>
      </p:sp>
      <p:sp>
        <p:nvSpPr>
          <p:cNvPr id="352" name="Google Shape;352;p36"/>
          <p:cNvSpPr txBox="1"/>
          <p:nvPr/>
        </p:nvSpPr>
        <p:spPr>
          <a:xfrm>
            <a:off x="0" y="692234"/>
            <a:ext cx="9144000" cy="4644391"/>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 sz="1500" u="none" cap="none" strike="noStrike">
                <a:solidFill>
                  <a:srgbClr val="FFFFFF"/>
                </a:solidFill>
                <a:latin typeface="Montserrat"/>
                <a:ea typeface="Montserrat"/>
                <a:cs typeface="Montserrat"/>
                <a:sym typeface="Montserrat"/>
              </a:rPr>
              <a:t>That depends on a few factors — including your child’s age, experience, learning pace, and the licensing requirements in your area. Here’s a general guide:</a:t>
            </a:r>
            <a:endParaRPr sz="700"/>
          </a:p>
          <a:p>
            <a:pPr indent="0" lvl="0" marL="0" marR="0" rtl="0" algn="ctr">
              <a:lnSpc>
                <a:spcPct val="140012"/>
              </a:lnSpc>
              <a:spcBef>
                <a:spcPts val="0"/>
              </a:spcBef>
              <a:spcAft>
                <a:spcPts val="0"/>
              </a:spcAft>
              <a:buNone/>
            </a:pPr>
            <a:r>
              <a:rPr b="0" i="0" lang="en" sz="1500" u="none" cap="none" strike="noStrike">
                <a:solidFill>
                  <a:srgbClr val="FFFFFF"/>
                </a:solidFill>
                <a:latin typeface="Montserrat"/>
                <a:ea typeface="Montserrat"/>
                <a:cs typeface="Montserrat"/>
                <a:sym typeface="Montserrat"/>
              </a:rPr>
              <a:t>🚗 Typical Ranges</a:t>
            </a:r>
            <a:endParaRPr sz="700"/>
          </a:p>
          <a:p>
            <a:pPr indent="-158750" lvl="1" marL="330200" marR="0" rtl="0" algn="ctr">
              <a:lnSpc>
                <a:spcPct val="140012"/>
              </a:lnSpc>
              <a:spcBef>
                <a:spcPts val="0"/>
              </a:spcBef>
              <a:spcAft>
                <a:spcPts val="0"/>
              </a:spcAft>
              <a:buClr>
                <a:srgbClr val="FFFFFF"/>
              </a:buClr>
              <a:buSzPts val="1500"/>
              <a:buFont typeface="Arial"/>
              <a:buChar char="•"/>
            </a:pPr>
            <a:r>
              <a:rPr b="0" i="0" lang="en" sz="1500" u="none" cap="none" strike="noStrike">
                <a:solidFill>
                  <a:srgbClr val="FFFFFF"/>
                </a:solidFill>
                <a:latin typeface="Montserrat"/>
                <a:ea typeface="Montserrat"/>
                <a:cs typeface="Montserrat"/>
                <a:sym typeface="Montserrat"/>
              </a:rPr>
              <a:t>Beginners: </a:t>
            </a:r>
            <a:r>
              <a:rPr b="1" i="0" lang="en" sz="1500" u="none" cap="none" strike="noStrike">
                <a:solidFill>
                  <a:srgbClr val="FFFFFF"/>
                </a:solidFill>
                <a:latin typeface="Montserrat"/>
                <a:ea typeface="Montserrat"/>
                <a:cs typeface="Montserrat"/>
                <a:sym typeface="Montserrat"/>
              </a:rPr>
              <a:t>20–50 hours</a:t>
            </a:r>
            <a:r>
              <a:rPr b="0" i="0" lang="en" sz="1500" u="none" cap="none" strike="noStrike">
                <a:solidFill>
                  <a:srgbClr val="FFFFFF"/>
                </a:solidFill>
                <a:latin typeface="Montserrat"/>
                <a:ea typeface="Montserrat"/>
                <a:cs typeface="Montserrat"/>
                <a:sym typeface="Montserrat"/>
              </a:rPr>
              <a:t> of practice driving total is common before feeling test-ready.</a:t>
            </a:r>
            <a:endParaRPr sz="700"/>
          </a:p>
          <a:p>
            <a:pPr indent="-158750" lvl="1" marL="330200" marR="0" rtl="0" algn="ctr">
              <a:lnSpc>
                <a:spcPct val="140012"/>
              </a:lnSpc>
              <a:spcBef>
                <a:spcPts val="0"/>
              </a:spcBef>
              <a:spcAft>
                <a:spcPts val="0"/>
              </a:spcAft>
              <a:buClr>
                <a:srgbClr val="FFFFFF"/>
              </a:buClr>
              <a:buSzPts val="1500"/>
              <a:buFont typeface="Arial"/>
              <a:buChar char="•"/>
            </a:pPr>
            <a:r>
              <a:rPr b="0" i="0" lang="en" sz="1500" u="none" cap="none" strike="noStrike">
                <a:solidFill>
                  <a:srgbClr val="FFFFFF"/>
                </a:solidFill>
                <a:latin typeface="Montserrat"/>
                <a:ea typeface="Montserrat"/>
                <a:cs typeface="Montserrat"/>
                <a:sym typeface="Montserrat"/>
              </a:rPr>
              <a:t>Formal lessons: Most students take </a:t>
            </a:r>
            <a:r>
              <a:rPr b="1" i="0" lang="en" sz="1500" u="none" cap="none" strike="noStrike">
                <a:solidFill>
                  <a:srgbClr val="FFFFFF"/>
                </a:solidFill>
                <a:latin typeface="Montserrat"/>
                <a:ea typeface="Montserrat"/>
                <a:cs typeface="Montserrat"/>
                <a:sym typeface="Montserrat"/>
              </a:rPr>
              <a:t>6–12 professional lessons</a:t>
            </a:r>
            <a:r>
              <a:rPr b="0" i="0" lang="en" sz="1500" u="none" cap="none" strike="noStrike">
                <a:solidFill>
                  <a:srgbClr val="FFFFFF"/>
                </a:solidFill>
                <a:latin typeface="Montserrat"/>
                <a:ea typeface="Montserrat"/>
                <a:cs typeface="Montserrat"/>
                <a:sym typeface="Montserrat"/>
              </a:rPr>
              <a:t> (usually 1–2 hours each), then practice privately with a parent or guardian.</a:t>
            </a:r>
            <a:endParaRPr sz="700"/>
          </a:p>
          <a:p>
            <a:pPr indent="-158750" lvl="1" marL="330200" marR="0" rtl="0" algn="ctr">
              <a:lnSpc>
                <a:spcPct val="140012"/>
              </a:lnSpc>
              <a:spcBef>
                <a:spcPts val="0"/>
              </a:spcBef>
              <a:spcAft>
                <a:spcPts val="0"/>
              </a:spcAft>
              <a:buClr>
                <a:srgbClr val="FFFFFF"/>
              </a:buClr>
              <a:buSzPts val="1500"/>
              <a:buFont typeface="Arial"/>
              <a:buChar char="•"/>
            </a:pPr>
            <a:r>
              <a:rPr b="0" i="0" lang="en" sz="1500" u="none" cap="none" strike="noStrike">
                <a:solidFill>
                  <a:srgbClr val="FFFFFF"/>
                </a:solidFill>
                <a:latin typeface="Montserrat"/>
                <a:ea typeface="Montserrat"/>
                <a:cs typeface="Montserrat"/>
                <a:sym typeface="Montserrat"/>
              </a:rPr>
              <a:t>Graduated licensing programs: Many U.S. states and other countries require a minimum number of supervised hours (for example, </a:t>
            </a:r>
            <a:r>
              <a:rPr b="1" i="0" lang="en" sz="1500" u="sng" cap="none" strike="noStrike">
                <a:solidFill>
                  <a:srgbClr val="FFFFFF"/>
                </a:solidFill>
                <a:latin typeface="Montserrat"/>
                <a:ea typeface="Montserrat"/>
                <a:cs typeface="Montserrat"/>
                <a:sym typeface="Montserrat"/>
              </a:rPr>
              <a:t>40–50 hours total</a:t>
            </a:r>
            <a:r>
              <a:rPr b="0" i="0" lang="en" sz="1500" u="none" cap="none" strike="noStrike">
                <a:solidFill>
                  <a:srgbClr val="FFFFFF"/>
                </a:solidFill>
                <a:latin typeface="Montserrat"/>
                <a:ea typeface="Montserrat"/>
                <a:cs typeface="Montserrat"/>
                <a:sym typeface="Montserrat"/>
              </a:rPr>
              <a:t>, with some at night).</a:t>
            </a:r>
            <a:endParaRPr sz="700"/>
          </a:p>
          <a:p>
            <a:pPr indent="0" lvl="0" marL="0" marR="0" rtl="0" algn="ctr">
              <a:lnSpc>
                <a:spcPct val="140012"/>
              </a:lnSpc>
              <a:spcBef>
                <a:spcPts val="0"/>
              </a:spcBef>
              <a:spcAft>
                <a:spcPts val="0"/>
              </a:spcAft>
              <a:buNone/>
            </a:pPr>
            <a:r>
              <a:rPr b="0" i="0" lang="en" sz="1500" u="none" cap="none" strike="noStrike">
                <a:solidFill>
                  <a:srgbClr val="FFFFFF"/>
                </a:solidFill>
                <a:latin typeface="Montserrat"/>
                <a:ea typeface="Montserrat"/>
                <a:cs typeface="Montserrat"/>
                <a:sym typeface="Montserrat"/>
              </a:rPr>
              <a:t>🧠 Factors that Affect How Many Lessons Are Needed</a:t>
            </a:r>
            <a:endParaRPr sz="700"/>
          </a:p>
          <a:p>
            <a:pPr indent="-158750" lvl="1" marL="330200" marR="0" rtl="0" algn="ctr">
              <a:lnSpc>
                <a:spcPct val="140012"/>
              </a:lnSpc>
              <a:spcBef>
                <a:spcPts val="0"/>
              </a:spcBef>
              <a:spcAft>
                <a:spcPts val="0"/>
              </a:spcAft>
              <a:buClr>
                <a:srgbClr val="FFFFFF"/>
              </a:buClr>
              <a:buSzPts val="1500"/>
              <a:buFont typeface="Arial"/>
              <a:buChar char="•"/>
            </a:pPr>
            <a:r>
              <a:rPr b="0" i="0" lang="en" sz="1500" u="none" cap="none" strike="noStrike">
                <a:solidFill>
                  <a:srgbClr val="FFFFFF"/>
                </a:solidFill>
                <a:latin typeface="Montserrat"/>
                <a:ea typeface="Montserrat"/>
                <a:cs typeface="Montserrat"/>
                <a:sym typeface="Montserrat"/>
              </a:rPr>
              <a:t>Confidence &amp; coordination: Nervous or cautious learners may need more lessons.</a:t>
            </a:r>
            <a:endParaRPr sz="700"/>
          </a:p>
          <a:p>
            <a:pPr indent="-158750" lvl="1" marL="330200" marR="0" rtl="0" algn="ctr">
              <a:lnSpc>
                <a:spcPct val="140012"/>
              </a:lnSpc>
              <a:spcBef>
                <a:spcPts val="0"/>
              </a:spcBef>
              <a:spcAft>
                <a:spcPts val="0"/>
              </a:spcAft>
              <a:buClr>
                <a:srgbClr val="FFFFFF"/>
              </a:buClr>
              <a:buSzPts val="1500"/>
              <a:buFont typeface="Arial"/>
              <a:buChar char="•"/>
            </a:pPr>
            <a:r>
              <a:rPr b="0" i="0" lang="en" sz="1500" u="none" cap="none" strike="noStrike">
                <a:solidFill>
                  <a:srgbClr val="FFFFFF"/>
                </a:solidFill>
                <a:latin typeface="Montserrat"/>
                <a:ea typeface="Montserrat"/>
                <a:cs typeface="Montserrat"/>
                <a:sym typeface="Montserrat"/>
              </a:rPr>
              <a:t>Complex driving conditions: City driving, highways, or bad weather need extra practice.</a:t>
            </a:r>
            <a:endParaRPr sz="700"/>
          </a:p>
          <a:p>
            <a:pPr indent="-158750" lvl="1" marL="330200" marR="0" rtl="0" algn="ctr">
              <a:lnSpc>
                <a:spcPct val="140012"/>
              </a:lnSpc>
              <a:spcBef>
                <a:spcPts val="0"/>
              </a:spcBef>
              <a:spcAft>
                <a:spcPts val="0"/>
              </a:spcAft>
              <a:buClr>
                <a:srgbClr val="FFFFFF"/>
              </a:buClr>
              <a:buSzPts val="1500"/>
              <a:buFont typeface="Arial"/>
              <a:buChar char="•"/>
            </a:pPr>
            <a:r>
              <a:rPr b="0" i="0" lang="en" sz="1500" u="none" cap="none" strike="noStrike">
                <a:solidFill>
                  <a:srgbClr val="FFFFFF"/>
                </a:solidFill>
                <a:latin typeface="Montserrat"/>
                <a:ea typeface="Montserrat"/>
                <a:cs typeface="Montserrat"/>
                <a:sym typeface="Montserrat"/>
              </a:rPr>
              <a:t>Instructor’s assessment: Driving instructors usually recommend when a student is test-ready.</a:t>
            </a:r>
            <a:endParaRPr sz="700"/>
          </a:p>
          <a:p>
            <a:pPr indent="0" lvl="0" marL="0" marR="0" rtl="0" algn="ctr">
              <a:lnSpc>
                <a:spcPct val="140012"/>
              </a:lnSpc>
              <a:spcBef>
                <a:spcPts val="0"/>
              </a:spcBef>
              <a:spcAft>
                <a:spcPts val="0"/>
              </a:spcAft>
              <a:buNone/>
            </a:pPr>
            <a:r>
              <a:rPr b="0" i="0" lang="en" sz="1500" u="none" cap="none" strike="noStrike">
                <a:solidFill>
                  <a:srgbClr val="FFFFFF"/>
                </a:solidFill>
                <a:latin typeface="Montserrat"/>
                <a:ea typeface="Montserrat"/>
                <a:cs typeface="Montserrat"/>
                <a:sym typeface="Montserrat"/>
              </a:rPr>
              <a:t>If you tell me where you live (e.g., state or country), I can give you the exact legal minimums and average number of lessons most learners need in your area. Would you like me to check that?</a:t>
            </a:r>
            <a:endParaRPr sz="700"/>
          </a:p>
          <a:p>
            <a:pPr indent="0" lvl="0" marL="0" marR="0" rtl="0" algn="ctr">
              <a:lnSpc>
                <a:spcPct val="158083"/>
              </a:lnSpc>
              <a:spcBef>
                <a:spcPts val="0"/>
              </a:spcBef>
              <a:spcAft>
                <a:spcPts val="0"/>
              </a:spcAft>
              <a:buNone/>
            </a:pPr>
            <a:r>
              <a:t/>
            </a:r>
            <a:endParaRPr b="0" i="0" sz="1500" u="none" cap="none" strike="noStrike">
              <a:solidFill>
                <a:srgbClr val="FFFFFF"/>
              </a:solidFill>
              <a:latin typeface="Montserrat"/>
              <a:ea typeface="Montserrat"/>
              <a:cs typeface="Montserrat"/>
              <a:sym typeface="Montserrat"/>
            </a:endParaRPr>
          </a:p>
        </p:txBody>
      </p:sp>
      <p:sp>
        <p:nvSpPr>
          <p:cNvPr id="353" name="Google Shape;353;p36"/>
          <p:cNvSpPr txBox="1"/>
          <p:nvPr/>
        </p:nvSpPr>
        <p:spPr>
          <a:xfrm>
            <a:off x="3759702" y="244800"/>
            <a:ext cx="2522400" cy="2463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1" i="0" lang="en" sz="1600" u="none" cap="none" strike="noStrike">
                <a:solidFill>
                  <a:srgbClr val="FFFFFF"/>
                </a:solidFill>
                <a:latin typeface="Montserrat"/>
                <a:ea typeface="Montserrat"/>
                <a:cs typeface="Montserrat"/>
                <a:sym typeface="Montserrat"/>
              </a:rPr>
              <a:t>CHAT GPT Said:</a:t>
            </a:r>
            <a:endParaRPr sz="700"/>
          </a:p>
        </p:txBody>
      </p:sp>
      <p:sp>
        <p:nvSpPr>
          <p:cNvPr id="354" name="Google Shape;354;p36"/>
          <p:cNvSpPr/>
          <p:nvPr/>
        </p:nvSpPr>
        <p:spPr>
          <a:xfrm>
            <a:off x="3277222" y="198608"/>
            <a:ext cx="395264" cy="395265"/>
          </a:xfrm>
          <a:custGeom>
            <a:rect b="b" l="l" r="r" t="t"/>
            <a:pathLst>
              <a:path extrusionOk="0" h="790529" w="790529">
                <a:moveTo>
                  <a:pt x="0" y="0"/>
                </a:moveTo>
                <a:lnTo>
                  <a:pt x="790528" y="0"/>
                </a:lnTo>
                <a:lnTo>
                  <a:pt x="790528" y="790528"/>
                </a:lnTo>
                <a:lnTo>
                  <a:pt x="0" y="79052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58" name="Shape 358"/>
        <p:cNvGrpSpPr/>
        <p:nvPr/>
      </p:nvGrpSpPr>
      <p:grpSpPr>
        <a:xfrm>
          <a:off x="0" y="0"/>
          <a:ext cx="0" cy="0"/>
          <a:chOff x="0" y="0"/>
          <a:chExt cx="0" cy="0"/>
        </a:xfrm>
      </p:grpSpPr>
      <p:sp>
        <p:nvSpPr>
          <p:cNvPr id="359" name="Google Shape;359;p37"/>
          <p:cNvSpPr/>
          <p:nvPr/>
        </p:nvSpPr>
        <p:spPr>
          <a:xfrm>
            <a:off x="4900613" y="0"/>
            <a:ext cx="4243388" cy="5143500"/>
          </a:xfrm>
          <a:custGeom>
            <a:rect b="b" l="l" r="r" t="t"/>
            <a:pathLst>
              <a:path extrusionOk="0" h="10287000" w="8486775">
                <a:moveTo>
                  <a:pt x="0" y="0"/>
                </a:moveTo>
                <a:lnTo>
                  <a:pt x="8486775" y="0"/>
                </a:lnTo>
                <a:lnTo>
                  <a:pt x="8486775" y="10287000"/>
                </a:lnTo>
                <a:lnTo>
                  <a:pt x="0" y="10287000"/>
                </a:lnTo>
                <a:lnTo>
                  <a:pt x="0" y="0"/>
                </a:lnTo>
                <a:close/>
              </a:path>
            </a:pathLst>
          </a:custGeom>
          <a:blipFill rotWithShape="1">
            <a:blip r:embed="rId3">
              <a:alphaModFix amt="36000"/>
            </a:blip>
            <a:stretch>
              <a:fillRect b="0" l="0" r="0" t="0"/>
            </a:stretch>
          </a:blipFill>
          <a:ln>
            <a:noFill/>
          </a:ln>
        </p:spPr>
      </p:sp>
      <p:sp>
        <p:nvSpPr>
          <p:cNvPr id="360" name="Google Shape;360;p37"/>
          <p:cNvSpPr txBox="1"/>
          <p:nvPr/>
        </p:nvSpPr>
        <p:spPr>
          <a:xfrm>
            <a:off x="0" y="711284"/>
            <a:ext cx="9144000" cy="4293235"/>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 sz="800" u="none" cap="none" strike="noStrike">
                <a:solidFill>
                  <a:srgbClr val="FFFFFF"/>
                </a:solidFill>
                <a:latin typeface="Montserrat"/>
                <a:ea typeface="Montserrat"/>
                <a:cs typeface="Montserrat"/>
                <a:sym typeface="Montserrat"/>
              </a:rPr>
              <a:t>The number of driving lessons needed varies, but a minimum of</a:t>
            </a:r>
            <a:r>
              <a:rPr b="1" i="0" lang="en" sz="800" u="none" cap="none" strike="noStrike">
                <a:solidFill>
                  <a:srgbClr val="FFFFFF"/>
                </a:solidFill>
                <a:latin typeface="Montserrat"/>
                <a:ea typeface="Montserrat"/>
                <a:cs typeface="Montserrat"/>
                <a:sym typeface="Montserrat"/>
              </a:rPr>
              <a:t> 6 hours of professional instruction</a:t>
            </a:r>
            <a:r>
              <a:rPr b="0" i="0" lang="en" sz="800" u="none" cap="none" strike="noStrike">
                <a:solidFill>
                  <a:srgbClr val="FFFFFF"/>
                </a:solidFill>
                <a:latin typeface="Montserrat"/>
                <a:ea typeface="Montserrat"/>
                <a:cs typeface="Montserrat"/>
                <a:sym typeface="Montserrat"/>
              </a:rPr>
              <a:t> is required in Utah. For teenagers, a total of </a:t>
            </a:r>
            <a:r>
              <a:rPr b="1" i="0" lang="en" sz="800" u="sng" cap="none" strike="noStrike">
                <a:solidFill>
                  <a:srgbClr val="FFFFFF"/>
                </a:solidFill>
                <a:latin typeface="Montserrat"/>
                <a:ea typeface="Montserrat"/>
                <a:cs typeface="Montserrat"/>
                <a:sym typeface="Montserrat"/>
              </a:rPr>
              <a:t>40-50 hours</a:t>
            </a:r>
            <a:r>
              <a:rPr b="1" i="0" lang="en" sz="800" u="none" cap="none" strike="noStrike">
                <a:solidFill>
                  <a:srgbClr val="FFFFFF"/>
                </a:solidFill>
                <a:latin typeface="Montserrat"/>
                <a:ea typeface="Montserrat"/>
                <a:cs typeface="Montserrat"/>
                <a:sym typeface="Montserrat"/>
              </a:rPr>
              <a:t> of professional and private practice is recommended</a:t>
            </a:r>
            <a:r>
              <a:rPr b="0" i="0" lang="en" sz="800" u="none" cap="none" strike="noStrike">
                <a:solidFill>
                  <a:srgbClr val="FFFFFF"/>
                </a:solidFill>
                <a:latin typeface="Montserrat"/>
                <a:ea typeface="Montserrat"/>
                <a:cs typeface="Montserrat"/>
                <a:sym typeface="Montserrat"/>
              </a:rPr>
              <a:t>, with some needing more or less depending on their learning style and available practice time. Utah requires 6 hours of behind-the-wheel instruction, which can be done through an approved driver's ed course. </a:t>
            </a:r>
            <a:endParaRPr sz="700"/>
          </a:p>
          <a:p>
            <a:pPr indent="0" lvl="0" marL="0" marR="0" rtl="0" algn="ctr">
              <a:lnSpc>
                <a:spcPct val="140025"/>
              </a:lnSpc>
              <a:spcBef>
                <a:spcPts val="0"/>
              </a:spcBef>
              <a:spcAft>
                <a:spcPts val="0"/>
              </a:spcAft>
              <a:buNone/>
            </a:pPr>
            <a:r>
              <a:t/>
            </a:r>
            <a:endParaRPr b="0" i="0" sz="800" u="none" cap="none" strike="noStrike">
              <a:solidFill>
                <a:srgbClr val="FFFFFF"/>
              </a:solidFill>
              <a:latin typeface="Montserrat"/>
              <a:ea typeface="Montserrat"/>
              <a:cs typeface="Montserrat"/>
              <a:sym typeface="Montserrat"/>
            </a:endParaRPr>
          </a:p>
          <a:p>
            <a:pPr indent="0" lvl="0" marL="0" marR="0" rtl="0" algn="ctr">
              <a:lnSpc>
                <a:spcPct val="140025"/>
              </a:lnSpc>
              <a:spcBef>
                <a:spcPts val="0"/>
              </a:spcBef>
              <a:spcAft>
                <a:spcPts val="0"/>
              </a:spcAft>
              <a:buNone/>
            </a:pPr>
            <a:r>
              <a:rPr b="0" i="0" lang="en" sz="800" u="none" cap="none" strike="noStrike">
                <a:solidFill>
                  <a:srgbClr val="FFFFFF"/>
                </a:solidFill>
                <a:latin typeface="Montserrat"/>
                <a:ea typeface="Montserrat"/>
                <a:cs typeface="Montserrat"/>
                <a:sym typeface="Montserrat"/>
              </a:rPr>
              <a:t>General guidelines and requirements</a:t>
            </a:r>
            <a:endParaRPr sz="700"/>
          </a:p>
          <a:p>
            <a:pPr indent="-88900" lvl="1" marL="177800" marR="0" rtl="0" algn="ctr">
              <a:lnSpc>
                <a:spcPct val="140025"/>
              </a:lnSpc>
              <a:spcBef>
                <a:spcPts val="0"/>
              </a:spcBef>
              <a:spcAft>
                <a:spcPts val="0"/>
              </a:spcAft>
              <a:buClr>
                <a:srgbClr val="31EFC3"/>
              </a:buClr>
              <a:buSzPts val="800"/>
              <a:buFont typeface="Arial"/>
              <a:buChar char="•"/>
            </a:pPr>
            <a:r>
              <a:rPr b="0" i="0" lang="en" sz="800" u="none" cap="none" strike="noStrike">
                <a:solidFill>
                  <a:srgbClr val="31EFC3"/>
                </a:solidFill>
                <a:latin typeface="Montserrat"/>
                <a:ea typeface="Montserrat"/>
                <a:cs typeface="Montserrat"/>
                <a:sym typeface="Montserrat"/>
              </a:rPr>
              <a:t>Utah law: </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You are required to complete 6 hours of behind-the-wheel instruction as part of an approved driver's education course. </a:t>
            </a:r>
            <a:endParaRPr sz="700"/>
          </a:p>
          <a:p>
            <a:pPr indent="-38100" lvl="1" marL="177800" marR="0" rtl="0" algn="ctr">
              <a:lnSpc>
                <a:spcPct val="140025"/>
              </a:lnSpc>
              <a:spcBef>
                <a:spcPts val="0"/>
              </a:spcBef>
              <a:spcAft>
                <a:spcPts val="0"/>
              </a:spcAft>
              <a:buClr>
                <a:schemeClr val="dk1"/>
              </a:buClr>
              <a:buSzPts val="800"/>
              <a:buFont typeface="Arial"/>
              <a:buNone/>
            </a:pPr>
            <a:r>
              <a:t/>
            </a:r>
            <a:endParaRPr b="0" i="0" sz="800" u="none" cap="none" strike="noStrike">
              <a:solidFill>
                <a:srgbClr val="FFFFFF"/>
              </a:solidFill>
              <a:latin typeface="Montserrat"/>
              <a:ea typeface="Montserrat"/>
              <a:cs typeface="Montserrat"/>
              <a:sym typeface="Montserrat"/>
            </a:endParaRPr>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Total practice: </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In addition to the 6 hours of professional instruction, it is recommended that teens complete a total of 40 hours of supervised practice, with at least 10 hours done at night. </a:t>
            </a:r>
            <a:endParaRPr sz="700"/>
          </a:p>
          <a:p>
            <a:pPr indent="-38100" lvl="1" marL="177800" marR="0" rtl="0" algn="ctr">
              <a:lnSpc>
                <a:spcPct val="140025"/>
              </a:lnSpc>
              <a:spcBef>
                <a:spcPts val="0"/>
              </a:spcBef>
              <a:spcAft>
                <a:spcPts val="0"/>
              </a:spcAft>
              <a:buClr>
                <a:schemeClr val="dk1"/>
              </a:buClr>
              <a:buSzPts val="800"/>
              <a:buFont typeface="Arial"/>
              <a:buNone/>
            </a:pPr>
            <a:r>
              <a:t/>
            </a:r>
            <a:endParaRPr b="0" i="0" sz="800" u="none" cap="none" strike="noStrike">
              <a:solidFill>
                <a:srgbClr val="FFFFFF"/>
              </a:solidFill>
              <a:latin typeface="Montserrat"/>
              <a:ea typeface="Montserrat"/>
              <a:cs typeface="Montserrat"/>
              <a:sym typeface="Montserrat"/>
            </a:endParaRPr>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Professional instruction: </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A driving school can provide the required 6 hours of professional instruction, along with classroom or online instruction and observation time. </a:t>
            </a:r>
            <a:endParaRPr sz="700"/>
          </a:p>
          <a:p>
            <a:pPr indent="-38100" lvl="1" marL="177800" marR="0" rtl="0" algn="ctr">
              <a:lnSpc>
                <a:spcPct val="140025"/>
              </a:lnSpc>
              <a:spcBef>
                <a:spcPts val="0"/>
              </a:spcBef>
              <a:spcAft>
                <a:spcPts val="0"/>
              </a:spcAft>
              <a:buClr>
                <a:schemeClr val="dk1"/>
              </a:buClr>
              <a:buSzPts val="800"/>
              <a:buFont typeface="Arial"/>
              <a:buNone/>
            </a:pPr>
            <a:r>
              <a:t/>
            </a:r>
            <a:endParaRPr b="0" i="0" sz="800" u="none" cap="none" strike="noStrike">
              <a:solidFill>
                <a:srgbClr val="FFFFFF"/>
              </a:solidFill>
              <a:latin typeface="Montserrat"/>
              <a:ea typeface="Montserrat"/>
              <a:cs typeface="Montserrat"/>
              <a:sym typeface="Montserrat"/>
            </a:endParaRPr>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Individual needs: </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The total number of lessons needed depends on individual learning pace and comfort level. Some students may require more professional instruction if they don't get enough practice with a parent or guardian. </a:t>
            </a:r>
            <a:endParaRPr sz="700"/>
          </a:p>
          <a:p>
            <a:pPr indent="-38100" lvl="1" marL="177800" marR="0" rtl="0" algn="ctr">
              <a:lnSpc>
                <a:spcPct val="140025"/>
              </a:lnSpc>
              <a:spcBef>
                <a:spcPts val="0"/>
              </a:spcBef>
              <a:spcAft>
                <a:spcPts val="0"/>
              </a:spcAft>
              <a:buClr>
                <a:schemeClr val="dk1"/>
              </a:buClr>
              <a:buSzPts val="800"/>
              <a:buFont typeface="Arial"/>
              <a:buNone/>
            </a:pPr>
            <a:r>
              <a:t/>
            </a:r>
            <a:endParaRPr b="0" i="0" sz="800" u="none" cap="none" strike="noStrike">
              <a:solidFill>
                <a:srgbClr val="FFFFFF"/>
              </a:solidFill>
              <a:latin typeface="Montserrat"/>
              <a:ea typeface="Montserrat"/>
              <a:cs typeface="Montserrat"/>
              <a:sym typeface="Montserrat"/>
            </a:endParaRPr>
          </a:p>
          <a:p>
            <a:pPr indent="0" lvl="0" marL="0" marR="0" rtl="0" algn="ctr">
              <a:lnSpc>
                <a:spcPct val="140025"/>
              </a:lnSpc>
              <a:spcBef>
                <a:spcPts val="0"/>
              </a:spcBef>
              <a:spcAft>
                <a:spcPts val="0"/>
              </a:spcAft>
              <a:buNone/>
            </a:pPr>
            <a:r>
              <a:rPr b="0" i="0" lang="en" sz="800" u="none" cap="none" strike="noStrike">
                <a:solidFill>
                  <a:srgbClr val="FFFFFF"/>
                </a:solidFill>
                <a:latin typeface="Montserrat"/>
                <a:ea typeface="Montserrat"/>
                <a:cs typeface="Montserrat"/>
                <a:sym typeface="Montserrat"/>
              </a:rPr>
              <a:t>Tips for success</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Book two-hour lessons: </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This can help you make quicker progress and build confidence faster. </a:t>
            </a:r>
            <a:endParaRPr sz="700"/>
          </a:p>
          <a:p>
            <a:pPr indent="-38100" lvl="1" marL="177800" marR="0" rtl="0" algn="ctr">
              <a:lnSpc>
                <a:spcPct val="140025"/>
              </a:lnSpc>
              <a:spcBef>
                <a:spcPts val="0"/>
              </a:spcBef>
              <a:spcAft>
                <a:spcPts val="0"/>
              </a:spcAft>
              <a:buClr>
                <a:schemeClr val="dk1"/>
              </a:buClr>
              <a:buSzPts val="800"/>
              <a:buFont typeface="Arial"/>
              <a:buNone/>
            </a:pPr>
            <a:r>
              <a:t/>
            </a:r>
            <a:endParaRPr b="0" i="0" sz="800" u="none" cap="none" strike="noStrike">
              <a:solidFill>
                <a:srgbClr val="FFFFFF"/>
              </a:solidFill>
              <a:latin typeface="Montserrat"/>
              <a:ea typeface="Montserrat"/>
              <a:cs typeface="Montserrat"/>
              <a:sym typeface="Montserrat"/>
            </a:endParaRPr>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Practice between lessons: </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You should practice driving with a licensed driver between your professional lessons. This is crucial for building real-world experience and skills. </a:t>
            </a:r>
            <a:endParaRPr sz="700"/>
          </a:p>
          <a:p>
            <a:pPr indent="-38100" lvl="1" marL="177800" marR="0" rtl="0" algn="ctr">
              <a:lnSpc>
                <a:spcPct val="140025"/>
              </a:lnSpc>
              <a:spcBef>
                <a:spcPts val="0"/>
              </a:spcBef>
              <a:spcAft>
                <a:spcPts val="0"/>
              </a:spcAft>
              <a:buClr>
                <a:schemeClr val="dk1"/>
              </a:buClr>
              <a:buSzPts val="800"/>
              <a:buFont typeface="Arial"/>
              <a:buNone/>
            </a:pPr>
            <a:r>
              <a:t/>
            </a:r>
            <a:endParaRPr b="0" i="0" sz="800" u="none" cap="none" strike="noStrike">
              <a:solidFill>
                <a:srgbClr val="FFFFFF"/>
              </a:solidFill>
              <a:latin typeface="Montserrat"/>
              <a:ea typeface="Montserrat"/>
              <a:cs typeface="Montserrat"/>
              <a:sym typeface="Montserrat"/>
            </a:endParaRPr>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Assess progress: </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Your instructor can provide a better estimate after the first lesson. After several lessons, they can give you a more accurate idea of how many more you'll need. </a:t>
            </a:r>
            <a:endParaRPr sz="700"/>
          </a:p>
          <a:p>
            <a:pPr indent="-38100" lvl="1" marL="177800" marR="0" rtl="0" algn="ctr">
              <a:lnSpc>
                <a:spcPct val="140025"/>
              </a:lnSpc>
              <a:spcBef>
                <a:spcPts val="0"/>
              </a:spcBef>
              <a:spcAft>
                <a:spcPts val="0"/>
              </a:spcAft>
              <a:buClr>
                <a:schemeClr val="dk1"/>
              </a:buClr>
              <a:buSzPts val="800"/>
              <a:buFont typeface="Arial"/>
              <a:buNone/>
            </a:pPr>
            <a:r>
              <a:t/>
            </a:r>
            <a:endParaRPr b="0" i="0" sz="800" u="none" cap="none" strike="noStrike">
              <a:solidFill>
                <a:srgbClr val="FFFFFF"/>
              </a:solidFill>
              <a:latin typeface="Montserrat"/>
              <a:ea typeface="Montserrat"/>
              <a:cs typeface="Montserrat"/>
              <a:sym typeface="Montserrat"/>
            </a:endParaRPr>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Use all available resources: </a:t>
            </a:r>
            <a:endParaRPr sz="700"/>
          </a:p>
          <a:p>
            <a:pPr indent="-88900" lvl="1" marL="177800" marR="0" rtl="0" algn="ctr">
              <a:lnSpc>
                <a:spcPct val="140025"/>
              </a:lnSpc>
              <a:spcBef>
                <a:spcPts val="0"/>
              </a:spcBef>
              <a:spcAft>
                <a:spcPts val="0"/>
              </a:spcAft>
              <a:buClr>
                <a:srgbClr val="FFFFFF"/>
              </a:buClr>
              <a:buSzPts val="800"/>
              <a:buFont typeface="Arial"/>
              <a:buChar char="•"/>
            </a:pPr>
            <a:r>
              <a:rPr b="0" i="0" lang="en" sz="800" u="none" cap="none" strike="noStrike">
                <a:solidFill>
                  <a:srgbClr val="FFFFFF"/>
                </a:solidFill>
                <a:latin typeface="Montserrat"/>
                <a:ea typeface="Montserrat"/>
                <a:cs typeface="Montserrat"/>
                <a:sym typeface="Montserrat"/>
              </a:rPr>
              <a:t>Consider taking advantage of online resources, driver's ed courses, and practice with a family member to supplement your professional lessons. </a:t>
            </a:r>
            <a:endParaRPr sz="700"/>
          </a:p>
          <a:p>
            <a:pPr indent="0" lvl="0" marL="0" marR="0" rtl="0" algn="ctr">
              <a:lnSpc>
                <a:spcPct val="157535"/>
              </a:lnSpc>
              <a:spcBef>
                <a:spcPts val="0"/>
              </a:spcBef>
              <a:spcAft>
                <a:spcPts val="0"/>
              </a:spcAft>
              <a:buNone/>
            </a:pPr>
            <a:r>
              <a:t/>
            </a:r>
            <a:endParaRPr b="0" i="0" sz="800" u="none" cap="none" strike="noStrike">
              <a:solidFill>
                <a:srgbClr val="FFFFFF"/>
              </a:solidFill>
              <a:latin typeface="Montserrat"/>
              <a:ea typeface="Montserrat"/>
              <a:cs typeface="Montserrat"/>
              <a:sym typeface="Montserrat"/>
            </a:endParaRPr>
          </a:p>
        </p:txBody>
      </p:sp>
      <p:sp>
        <p:nvSpPr>
          <p:cNvPr id="361" name="Google Shape;361;p37"/>
          <p:cNvSpPr txBox="1"/>
          <p:nvPr/>
        </p:nvSpPr>
        <p:spPr>
          <a:xfrm>
            <a:off x="3358127" y="244800"/>
            <a:ext cx="3243900" cy="246300"/>
          </a:xfrm>
          <a:prstGeom prst="rect">
            <a:avLst/>
          </a:prstGeom>
          <a:noFill/>
          <a:ln>
            <a:noFill/>
          </a:ln>
        </p:spPr>
        <p:txBody>
          <a:bodyPr anchorCtr="0" anchor="t" bIns="0" lIns="0" spcFirstLastPara="1" rIns="0" wrap="square" tIns="0">
            <a:spAutoFit/>
          </a:bodyPr>
          <a:lstStyle/>
          <a:p>
            <a:pPr indent="0" lvl="0" marL="0" marR="0" rtl="0" algn="ctr">
              <a:lnSpc>
                <a:spcPct val="139968"/>
              </a:lnSpc>
              <a:spcBef>
                <a:spcPts val="0"/>
              </a:spcBef>
              <a:spcAft>
                <a:spcPts val="0"/>
              </a:spcAft>
              <a:buNone/>
            </a:pPr>
            <a:r>
              <a:rPr b="1" i="0" lang="en" sz="1600" u="none" cap="none" strike="noStrike">
                <a:solidFill>
                  <a:srgbClr val="FFFFFF"/>
                </a:solidFill>
                <a:latin typeface="Montserrat"/>
                <a:ea typeface="Montserrat"/>
                <a:cs typeface="Montserrat"/>
                <a:sym typeface="Montserrat"/>
              </a:rPr>
              <a:t>Incognitio Google Said:</a:t>
            </a:r>
            <a:endParaRPr sz="700"/>
          </a:p>
        </p:txBody>
      </p:sp>
      <p:sp>
        <p:nvSpPr>
          <p:cNvPr id="362" name="Google Shape;362;p37"/>
          <p:cNvSpPr/>
          <p:nvPr/>
        </p:nvSpPr>
        <p:spPr>
          <a:xfrm>
            <a:off x="2810602" y="100435"/>
            <a:ext cx="547519" cy="355390"/>
          </a:xfrm>
          <a:custGeom>
            <a:rect b="b" l="l" r="r" t="t"/>
            <a:pathLst>
              <a:path extrusionOk="0" h="710779" w="1095037">
                <a:moveTo>
                  <a:pt x="0" y="0"/>
                </a:moveTo>
                <a:lnTo>
                  <a:pt x="1095037" y="0"/>
                </a:lnTo>
                <a:lnTo>
                  <a:pt x="1095037" y="710778"/>
                </a:lnTo>
                <a:lnTo>
                  <a:pt x="0" y="710778"/>
                </a:lnTo>
                <a:lnTo>
                  <a:pt x="0" y="0"/>
                </a:lnTo>
                <a:close/>
              </a:path>
            </a:pathLst>
          </a:custGeom>
          <a:blipFill rotWithShape="1">
            <a:blip r:embed="rId4">
              <a:alphaModFix/>
            </a:blip>
            <a:stretch>
              <a:fillRect b="0" l="0" r="0" t="0"/>
            </a:stretch>
          </a:blipFill>
          <a:ln>
            <a:noFill/>
          </a:ln>
        </p:spPr>
      </p:sp>
      <p:sp>
        <p:nvSpPr>
          <p:cNvPr id="363" name="Google Shape;363;p37"/>
          <p:cNvSpPr/>
          <p:nvPr/>
        </p:nvSpPr>
        <p:spPr>
          <a:xfrm>
            <a:off x="2374495" y="60076"/>
            <a:ext cx="436108" cy="436108"/>
          </a:xfrm>
          <a:custGeom>
            <a:rect b="b" l="l" r="r" t="t"/>
            <a:pathLst>
              <a:path extrusionOk="0" h="872215" w="872215">
                <a:moveTo>
                  <a:pt x="0" y="0"/>
                </a:moveTo>
                <a:lnTo>
                  <a:pt x="872215" y="0"/>
                </a:lnTo>
                <a:lnTo>
                  <a:pt x="872215" y="872214"/>
                </a:lnTo>
                <a:lnTo>
                  <a:pt x="0" y="87221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67" name="Shape 367"/>
        <p:cNvGrpSpPr/>
        <p:nvPr/>
      </p:nvGrpSpPr>
      <p:grpSpPr>
        <a:xfrm>
          <a:off x="0" y="0"/>
          <a:ext cx="0" cy="0"/>
          <a:chOff x="0" y="0"/>
          <a:chExt cx="0" cy="0"/>
        </a:xfrm>
      </p:grpSpPr>
      <p:sp>
        <p:nvSpPr>
          <p:cNvPr id="368" name="Google Shape;368;p38"/>
          <p:cNvSpPr txBox="1"/>
          <p:nvPr/>
        </p:nvSpPr>
        <p:spPr>
          <a:xfrm>
            <a:off x="631021" y="800061"/>
            <a:ext cx="6455014" cy="891509"/>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Operational Consistency: </a:t>
            </a:r>
            <a:endParaRPr sz="700"/>
          </a:p>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Build Your Prompt with Data </a:t>
            </a:r>
            <a:endParaRPr sz="700"/>
          </a:p>
        </p:txBody>
      </p:sp>
      <p:sp>
        <p:nvSpPr>
          <p:cNvPr id="369" name="Google Shape;369;p38"/>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3">
              <a:alphaModFix/>
            </a:blip>
            <a:stretch>
              <a:fillRect b="0" l="0" r="0" t="0"/>
            </a:stretch>
          </a:blipFill>
          <a:ln>
            <a:noFill/>
          </a:ln>
        </p:spPr>
      </p:sp>
      <p:sp>
        <p:nvSpPr>
          <p:cNvPr id="370" name="Google Shape;370;p38"/>
          <p:cNvSpPr txBox="1"/>
          <p:nvPr/>
        </p:nvSpPr>
        <p:spPr>
          <a:xfrm>
            <a:off x="631021" y="2139550"/>
            <a:ext cx="6694541" cy="153687"/>
          </a:xfrm>
          <a:prstGeom prst="rect">
            <a:avLst/>
          </a:prstGeom>
          <a:noFill/>
          <a:ln>
            <a:noFill/>
          </a:ln>
        </p:spPr>
        <p:txBody>
          <a:bodyPr anchorCtr="0" anchor="t" bIns="0" lIns="0" spcFirstLastPara="1" rIns="0" wrap="square" tIns="0">
            <a:spAutoFit/>
          </a:bodyPr>
          <a:lstStyle/>
          <a:p>
            <a:pPr indent="0" lvl="0" marL="0" marR="0" rtl="0" algn="l">
              <a:lnSpc>
                <a:spcPct val="171084"/>
              </a:lnSpc>
              <a:spcBef>
                <a:spcPts val="0"/>
              </a:spcBef>
              <a:spcAft>
                <a:spcPts val="0"/>
              </a:spcAft>
              <a:buNone/>
            </a:pPr>
            <a:r>
              <a:rPr b="0" i="0" lang="en" sz="800" u="none" cap="none" strike="noStrike">
                <a:solidFill>
                  <a:srgbClr val="FFFFFF"/>
                </a:solidFill>
                <a:latin typeface="Mina"/>
                <a:ea typeface="Mina"/>
                <a:cs typeface="Mina"/>
                <a:sym typeface="Mina"/>
              </a:rPr>
              <a:t>AI is only as good as the data you feed it — clean data builds clear prompts, and clear prompts drive consistent results.</a:t>
            </a:r>
            <a:endParaRPr sz="700"/>
          </a:p>
        </p:txBody>
      </p:sp>
      <p:sp>
        <p:nvSpPr>
          <p:cNvPr id="371" name="Google Shape;371;p38"/>
          <p:cNvSpPr txBox="1"/>
          <p:nvPr/>
        </p:nvSpPr>
        <p:spPr>
          <a:xfrm>
            <a:off x="659279" y="3231847"/>
            <a:ext cx="1794294" cy="820436"/>
          </a:xfrm>
          <a:prstGeom prst="rect">
            <a:avLst/>
          </a:prstGeom>
          <a:noFill/>
          <a:ln>
            <a:noFill/>
          </a:ln>
        </p:spPr>
        <p:txBody>
          <a:bodyPr anchorCtr="0" anchor="t" bIns="0" lIns="0" spcFirstLastPara="1" rIns="0" wrap="square" tIns="0">
            <a:spAutoFit/>
          </a:bodyPr>
          <a:lstStyle/>
          <a:p>
            <a:pPr indent="0" lvl="0" marL="0" marR="0" rtl="0" algn="ctr">
              <a:lnSpc>
                <a:spcPct val="171084"/>
              </a:lnSpc>
              <a:spcBef>
                <a:spcPts val="0"/>
              </a:spcBef>
              <a:spcAft>
                <a:spcPts val="0"/>
              </a:spcAft>
              <a:buNone/>
            </a:pPr>
            <a:r>
              <a:rPr b="0" i="0" lang="en" sz="800" u="none" cap="none" strike="noStrike">
                <a:solidFill>
                  <a:srgbClr val="FFFFFF"/>
                </a:solidFill>
                <a:latin typeface="Mina"/>
                <a:ea typeface="Mina"/>
                <a:cs typeface="Mina"/>
                <a:sym typeface="Mina"/>
              </a:rPr>
              <a:t>Who, what, where, when, why - source (Google, Bing, etc), FAQ, Call Rate, Online Purchase %, Abandoned Cart %, Conversion %</a:t>
            </a:r>
            <a:endParaRPr sz="700"/>
          </a:p>
        </p:txBody>
      </p:sp>
      <p:sp>
        <p:nvSpPr>
          <p:cNvPr id="372" name="Google Shape;372;p38"/>
          <p:cNvSpPr txBox="1"/>
          <p:nvPr/>
        </p:nvSpPr>
        <p:spPr>
          <a:xfrm>
            <a:off x="2653345" y="3231847"/>
            <a:ext cx="1794294" cy="487061"/>
          </a:xfrm>
          <a:prstGeom prst="rect">
            <a:avLst/>
          </a:prstGeom>
          <a:noFill/>
          <a:ln>
            <a:noFill/>
          </a:ln>
        </p:spPr>
        <p:txBody>
          <a:bodyPr anchorCtr="0" anchor="t" bIns="0" lIns="0" spcFirstLastPara="1" rIns="0" wrap="square" tIns="0">
            <a:spAutoFit/>
          </a:bodyPr>
          <a:lstStyle/>
          <a:p>
            <a:pPr indent="0" lvl="0" marL="0" marR="0" rtl="0" algn="ctr">
              <a:lnSpc>
                <a:spcPct val="171084"/>
              </a:lnSpc>
              <a:spcBef>
                <a:spcPts val="0"/>
              </a:spcBef>
              <a:spcAft>
                <a:spcPts val="0"/>
              </a:spcAft>
              <a:buNone/>
            </a:pPr>
            <a:r>
              <a:rPr b="0" i="0" lang="en" sz="800" u="none" cap="none" strike="noStrike">
                <a:solidFill>
                  <a:srgbClr val="FFFFFF"/>
                </a:solidFill>
                <a:latin typeface="Mina"/>
                <a:ea typeface="Mina"/>
                <a:cs typeface="Mina"/>
                <a:sym typeface="Mina"/>
              </a:rPr>
              <a:t>Availability vs Utilization, Time of booking, day of week, instructor, etc.</a:t>
            </a:r>
            <a:endParaRPr sz="700"/>
          </a:p>
        </p:txBody>
      </p:sp>
      <p:sp>
        <p:nvSpPr>
          <p:cNvPr id="373" name="Google Shape;373;p38"/>
          <p:cNvSpPr txBox="1"/>
          <p:nvPr/>
        </p:nvSpPr>
        <p:spPr>
          <a:xfrm>
            <a:off x="4647664" y="3231847"/>
            <a:ext cx="1794293" cy="653749"/>
          </a:xfrm>
          <a:prstGeom prst="rect">
            <a:avLst/>
          </a:prstGeom>
          <a:noFill/>
          <a:ln>
            <a:noFill/>
          </a:ln>
        </p:spPr>
        <p:txBody>
          <a:bodyPr anchorCtr="0" anchor="t" bIns="0" lIns="0" spcFirstLastPara="1" rIns="0" wrap="square" tIns="0">
            <a:spAutoFit/>
          </a:bodyPr>
          <a:lstStyle/>
          <a:p>
            <a:pPr indent="0" lvl="0" marL="0" marR="0" rtl="0" algn="ctr">
              <a:lnSpc>
                <a:spcPct val="171084"/>
              </a:lnSpc>
              <a:spcBef>
                <a:spcPts val="0"/>
              </a:spcBef>
              <a:spcAft>
                <a:spcPts val="0"/>
              </a:spcAft>
              <a:buNone/>
            </a:pPr>
            <a:r>
              <a:rPr b="0" i="0" lang="en" sz="800" u="none" cap="none" strike="noStrike">
                <a:solidFill>
                  <a:srgbClr val="FFFFFF"/>
                </a:solidFill>
                <a:latin typeface="Mina"/>
                <a:ea typeface="Mina"/>
                <a:cs typeface="Mina"/>
                <a:sym typeface="Mina"/>
              </a:rPr>
              <a:t>Rebook rate, retention, instructor rebook, cancellation rate/behavior, time of day, self or other...etc.</a:t>
            </a:r>
            <a:endParaRPr sz="700"/>
          </a:p>
        </p:txBody>
      </p:sp>
      <p:sp>
        <p:nvSpPr>
          <p:cNvPr id="374" name="Google Shape;374;p38"/>
          <p:cNvSpPr txBox="1"/>
          <p:nvPr/>
        </p:nvSpPr>
        <p:spPr>
          <a:xfrm>
            <a:off x="6724213" y="3231847"/>
            <a:ext cx="1794293" cy="653749"/>
          </a:xfrm>
          <a:prstGeom prst="rect">
            <a:avLst/>
          </a:prstGeom>
          <a:noFill/>
          <a:ln>
            <a:noFill/>
          </a:ln>
        </p:spPr>
        <p:txBody>
          <a:bodyPr anchorCtr="0" anchor="t" bIns="0" lIns="0" spcFirstLastPara="1" rIns="0" wrap="square" tIns="0">
            <a:spAutoFit/>
          </a:bodyPr>
          <a:lstStyle/>
          <a:p>
            <a:pPr indent="0" lvl="0" marL="0" marR="0" rtl="0" algn="ctr">
              <a:lnSpc>
                <a:spcPct val="171084"/>
              </a:lnSpc>
              <a:spcBef>
                <a:spcPts val="0"/>
              </a:spcBef>
              <a:spcAft>
                <a:spcPts val="0"/>
              </a:spcAft>
              <a:buNone/>
            </a:pPr>
            <a:r>
              <a:rPr b="0" i="0" lang="en" sz="800" u="none" cap="none" strike="noStrike">
                <a:solidFill>
                  <a:srgbClr val="FFFFFF"/>
                </a:solidFill>
                <a:latin typeface="Mina"/>
                <a:ea typeface="Mina"/>
                <a:cs typeface="Mina"/>
                <a:sym typeface="Mina"/>
              </a:rPr>
              <a:t>Response time, booking turn around, voucher expiration %, instructor cancellation %, review/feedback anomalies </a:t>
            </a:r>
            <a:endParaRPr sz="700"/>
          </a:p>
        </p:txBody>
      </p:sp>
      <p:grpSp>
        <p:nvGrpSpPr>
          <p:cNvPr id="375" name="Google Shape;375;p38"/>
          <p:cNvGrpSpPr/>
          <p:nvPr/>
        </p:nvGrpSpPr>
        <p:grpSpPr>
          <a:xfrm>
            <a:off x="631021" y="2616901"/>
            <a:ext cx="1794294" cy="448237"/>
            <a:chOff x="0" y="-28575"/>
            <a:chExt cx="923067" cy="230594"/>
          </a:xfrm>
        </p:grpSpPr>
        <p:sp>
          <p:nvSpPr>
            <p:cNvPr id="376" name="Google Shape;376;p38"/>
            <p:cNvSpPr/>
            <p:nvPr/>
          </p:nvSpPr>
          <p:spPr>
            <a:xfrm>
              <a:off x="0" y="0"/>
              <a:ext cx="923067" cy="202019"/>
            </a:xfrm>
            <a:custGeom>
              <a:rect b="b" l="l" r="r" t="t"/>
              <a:pathLst>
                <a:path extrusionOk="0" h="202019" w="923067">
                  <a:moveTo>
                    <a:pt x="101009" y="0"/>
                  </a:moveTo>
                  <a:lnTo>
                    <a:pt x="822058" y="0"/>
                  </a:lnTo>
                  <a:cubicBezTo>
                    <a:pt x="877844" y="0"/>
                    <a:pt x="923067" y="45223"/>
                    <a:pt x="923067" y="101009"/>
                  </a:cubicBezTo>
                  <a:lnTo>
                    <a:pt x="923067" y="101009"/>
                  </a:lnTo>
                  <a:cubicBezTo>
                    <a:pt x="923067" y="156795"/>
                    <a:pt x="877844" y="202019"/>
                    <a:pt x="822058"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7" name="Google Shape;377;p38"/>
            <p:cNvSpPr txBox="1"/>
            <p:nvPr/>
          </p:nvSpPr>
          <p:spPr>
            <a:xfrm>
              <a:off x="0" y="-28575"/>
              <a:ext cx="923067" cy="230594"/>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8" name="Google Shape;378;p38"/>
          <p:cNvGrpSpPr/>
          <p:nvPr/>
        </p:nvGrpSpPr>
        <p:grpSpPr>
          <a:xfrm>
            <a:off x="2625087" y="2616901"/>
            <a:ext cx="1794294" cy="448237"/>
            <a:chOff x="0" y="-28575"/>
            <a:chExt cx="923067" cy="230594"/>
          </a:xfrm>
        </p:grpSpPr>
        <p:sp>
          <p:nvSpPr>
            <p:cNvPr id="379" name="Google Shape;379;p38"/>
            <p:cNvSpPr/>
            <p:nvPr/>
          </p:nvSpPr>
          <p:spPr>
            <a:xfrm>
              <a:off x="0" y="0"/>
              <a:ext cx="923067" cy="202019"/>
            </a:xfrm>
            <a:custGeom>
              <a:rect b="b" l="l" r="r" t="t"/>
              <a:pathLst>
                <a:path extrusionOk="0" h="202019" w="923067">
                  <a:moveTo>
                    <a:pt x="101009" y="0"/>
                  </a:moveTo>
                  <a:lnTo>
                    <a:pt x="822058" y="0"/>
                  </a:lnTo>
                  <a:cubicBezTo>
                    <a:pt x="877844" y="0"/>
                    <a:pt x="923067" y="45223"/>
                    <a:pt x="923067" y="101009"/>
                  </a:cubicBezTo>
                  <a:lnTo>
                    <a:pt x="923067" y="101009"/>
                  </a:lnTo>
                  <a:cubicBezTo>
                    <a:pt x="923067" y="156795"/>
                    <a:pt x="877844" y="202019"/>
                    <a:pt x="822058"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0" name="Google Shape;380;p38"/>
            <p:cNvSpPr txBox="1"/>
            <p:nvPr/>
          </p:nvSpPr>
          <p:spPr>
            <a:xfrm>
              <a:off x="0" y="-28575"/>
              <a:ext cx="923067" cy="230594"/>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1" name="Google Shape;381;p38"/>
          <p:cNvGrpSpPr/>
          <p:nvPr/>
        </p:nvGrpSpPr>
        <p:grpSpPr>
          <a:xfrm>
            <a:off x="4619405" y="2616901"/>
            <a:ext cx="1794294" cy="448237"/>
            <a:chOff x="0" y="-28575"/>
            <a:chExt cx="923067" cy="230594"/>
          </a:xfrm>
        </p:grpSpPr>
        <p:sp>
          <p:nvSpPr>
            <p:cNvPr id="382" name="Google Shape;382;p38"/>
            <p:cNvSpPr/>
            <p:nvPr/>
          </p:nvSpPr>
          <p:spPr>
            <a:xfrm>
              <a:off x="0" y="0"/>
              <a:ext cx="923067" cy="202019"/>
            </a:xfrm>
            <a:custGeom>
              <a:rect b="b" l="l" r="r" t="t"/>
              <a:pathLst>
                <a:path extrusionOk="0" h="202019" w="923067">
                  <a:moveTo>
                    <a:pt x="101009" y="0"/>
                  </a:moveTo>
                  <a:lnTo>
                    <a:pt x="822058" y="0"/>
                  </a:lnTo>
                  <a:cubicBezTo>
                    <a:pt x="877844" y="0"/>
                    <a:pt x="923067" y="45223"/>
                    <a:pt x="923067" y="101009"/>
                  </a:cubicBezTo>
                  <a:lnTo>
                    <a:pt x="923067" y="101009"/>
                  </a:lnTo>
                  <a:cubicBezTo>
                    <a:pt x="923067" y="156795"/>
                    <a:pt x="877844" y="202019"/>
                    <a:pt x="822058"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3" name="Google Shape;383;p38"/>
            <p:cNvSpPr txBox="1"/>
            <p:nvPr/>
          </p:nvSpPr>
          <p:spPr>
            <a:xfrm>
              <a:off x="0" y="-28575"/>
              <a:ext cx="923067" cy="230594"/>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4" name="Google Shape;384;p38"/>
          <p:cNvSpPr txBox="1"/>
          <p:nvPr/>
        </p:nvSpPr>
        <p:spPr>
          <a:xfrm>
            <a:off x="740560" y="2783526"/>
            <a:ext cx="1590908" cy="163040"/>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000" u="none" cap="none" strike="noStrike">
                <a:solidFill>
                  <a:srgbClr val="FFFFFF"/>
                </a:solidFill>
                <a:latin typeface="Mina"/>
                <a:ea typeface="Mina"/>
                <a:cs typeface="Mina"/>
                <a:sym typeface="Mina"/>
              </a:rPr>
              <a:t>Buying Behavior</a:t>
            </a:r>
            <a:endParaRPr sz="700"/>
          </a:p>
        </p:txBody>
      </p:sp>
      <p:sp>
        <p:nvSpPr>
          <p:cNvPr id="385" name="Google Shape;385;p38"/>
          <p:cNvSpPr txBox="1"/>
          <p:nvPr/>
        </p:nvSpPr>
        <p:spPr>
          <a:xfrm>
            <a:off x="2726780" y="2783526"/>
            <a:ext cx="1590908" cy="163040"/>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000" u="none" cap="none" strike="noStrike">
                <a:solidFill>
                  <a:srgbClr val="FFFFFF"/>
                </a:solidFill>
                <a:latin typeface="Mina"/>
                <a:ea typeface="Mina"/>
                <a:cs typeface="Mina"/>
                <a:sym typeface="Mina"/>
              </a:rPr>
              <a:t>Market Saturation</a:t>
            </a:r>
            <a:endParaRPr sz="700"/>
          </a:p>
        </p:txBody>
      </p:sp>
      <p:sp>
        <p:nvSpPr>
          <p:cNvPr id="386" name="Google Shape;386;p38"/>
          <p:cNvSpPr txBox="1"/>
          <p:nvPr/>
        </p:nvSpPr>
        <p:spPr>
          <a:xfrm>
            <a:off x="4721098" y="2783526"/>
            <a:ext cx="1590908" cy="163040"/>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000" u="none" cap="none" strike="noStrike">
                <a:solidFill>
                  <a:srgbClr val="FFFFFF"/>
                </a:solidFill>
                <a:latin typeface="Mina"/>
                <a:ea typeface="Mina"/>
                <a:cs typeface="Mina"/>
                <a:sym typeface="Mina"/>
              </a:rPr>
              <a:t>Customer Interaction</a:t>
            </a:r>
            <a:endParaRPr sz="700"/>
          </a:p>
        </p:txBody>
      </p:sp>
      <p:grpSp>
        <p:nvGrpSpPr>
          <p:cNvPr id="387" name="Google Shape;387;p38"/>
          <p:cNvGrpSpPr/>
          <p:nvPr/>
        </p:nvGrpSpPr>
        <p:grpSpPr>
          <a:xfrm>
            <a:off x="6613724" y="2616901"/>
            <a:ext cx="1933041" cy="448237"/>
            <a:chOff x="0" y="-28575"/>
            <a:chExt cx="994445" cy="230594"/>
          </a:xfrm>
        </p:grpSpPr>
        <p:sp>
          <p:nvSpPr>
            <p:cNvPr id="388" name="Google Shape;388;p38"/>
            <p:cNvSpPr/>
            <p:nvPr/>
          </p:nvSpPr>
          <p:spPr>
            <a:xfrm>
              <a:off x="0" y="0"/>
              <a:ext cx="994445" cy="202019"/>
            </a:xfrm>
            <a:custGeom>
              <a:rect b="b" l="l" r="r" t="t"/>
              <a:pathLst>
                <a:path extrusionOk="0" h="202019" w="994445">
                  <a:moveTo>
                    <a:pt x="101009" y="0"/>
                  </a:moveTo>
                  <a:lnTo>
                    <a:pt x="893436" y="0"/>
                  </a:lnTo>
                  <a:cubicBezTo>
                    <a:pt x="949222" y="0"/>
                    <a:pt x="994445" y="45223"/>
                    <a:pt x="994445" y="101009"/>
                  </a:cubicBezTo>
                  <a:lnTo>
                    <a:pt x="994445" y="101009"/>
                  </a:lnTo>
                  <a:cubicBezTo>
                    <a:pt x="994445" y="156795"/>
                    <a:pt x="949222" y="202019"/>
                    <a:pt x="893436"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9" name="Google Shape;389;p38"/>
            <p:cNvSpPr txBox="1"/>
            <p:nvPr/>
          </p:nvSpPr>
          <p:spPr>
            <a:xfrm>
              <a:off x="0" y="-28575"/>
              <a:ext cx="994445" cy="230594"/>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0" name="Google Shape;390;p38"/>
          <p:cNvSpPr txBox="1"/>
          <p:nvPr/>
        </p:nvSpPr>
        <p:spPr>
          <a:xfrm>
            <a:off x="6784790" y="2782510"/>
            <a:ext cx="1590908" cy="163040"/>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000" u="none" cap="none" strike="noStrike">
                <a:solidFill>
                  <a:srgbClr val="FFFFFF"/>
                </a:solidFill>
                <a:latin typeface="Mina"/>
                <a:ea typeface="Mina"/>
                <a:cs typeface="Mina"/>
                <a:sym typeface="Mina"/>
              </a:rPr>
              <a:t>System Efficiency</a:t>
            </a:r>
            <a:endParaRPr sz="700"/>
          </a:p>
        </p:txBody>
      </p:sp>
      <p:sp>
        <p:nvSpPr>
          <p:cNvPr id="391" name="Google Shape;391;p38"/>
          <p:cNvSpPr/>
          <p:nvPr/>
        </p:nvSpPr>
        <p:spPr>
          <a:xfrm>
            <a:off x="2026571" y="2555650"/>
            <a:ext cx="233594" cy="233594"/>
          </a:xfrm>
          <a:custGeom>
            <a:rect b="b" l="l" r="r" t="t"/>
            <a:pathLst>
              <a:path extrusionOk="0" h="467189" w="467189">
                <a:moveTo>
                  <a:pt x="0" y="0"/>
                </a:moveTo>
                <a:lnTo>
                  <a:pt x="467189" y="0"/>
                </a:lnTo>
                <a:lnTo>
                  <a:pt x="467189" y="467189"/>
                </a:lnTo>
                <a:lnTo>
                  <a:pt x="0" y="467189"/>
                </a:lnTo>
                <a:lnTo>
                  <a:pt x="0" y="0"/>
                </a:lnTo>
                <a:close/>
              </a:path>
            </a:pathLst>
          </a:custGeom>
          <a:blipFill rotWithShape="1">
            <a:blip r:embed="rId4">
              <a:alphaModFix/>
            </a:blip>
            <a:stretch>
              <a:fillRect b="0" l="0" r="0" t="0"/>
            </a:stretch>
          </a:blipFill>
          <a:ln>
            <a:noFill/>
          </a:ln>
        </p:spPr>
      </p:sp>
      <p:sp>
        <p:nvSpPr>
          <p:cNvPr id="392" name="Google Shape;392;p38"/>
          <p:cNvSpPr/>
          <p:nvPr/>
        </p:nvSpPr>
        <p:spPr>
          <a:xfrm>
            <a:off x="3978292" y="2555650"/>
            <a:ext cx="233594" cy="233594"/>
          </a:xfrm>
          <a:custGeom>
            <a:rect b="b" l="l" r="r" t="t"/>
            <a:pathLst>
              <a:path extrusionOk="0" h="467189" w="467189">
                <a:moveTo>
                  <a:pt x="0" y="0"/>
                </a:moveTo>
                <a:lnTo>
                  <a:pt x="467189" y="0"/>
                </a:lnTo>
                <a:lnTo>
                  <a:pt x="467189" y="467189"/>
                </a:lnTo>
                <a:lnTo>
                  <a:pt x="0" y="467189"/>
                </a:lnTo>
                <a:lnTo>
                  <a:pt x="0" y="0"/>
                </a:lnTo>
                <a:close/>
              </a:path>
            </a:pathLst>
          </a:custGeom>
          <a:blipFill rotWithShape="1">
            <a:blip r:embed="rId4">
              <a:alphaModFix/>
            </a:blip>
            <a:stretch>
              <a:fillRect b="0" l="0" r="0" t="0"/>
            </a:stretch>
          </a:blipFill>
          <a:ln>
            <a:noFill/>
          </a:ln>
        </p:spPr>
      </p:sp>
      <p:sp>
        <p:nvSpPr>
          <p:cNvPr id="393" name="Google Shape;393;p38"/>
          <p:cNvSpPr/>
          <p:nvPr/>
        </p:nvSpPr>
        <p:spPr>
          <a:xfrm>
            <a:off x="6020393" y="2559456"/>
            <a:ext cx="233594" cy="233594"/>
          </a:xfrm>
          <a:custGeom>
            <a:rect b="b" l="l" r="r" t="t"/>
            <a:pathLst>
              <a:path extrusionOk="0" h="467189" w="467189">
                <a:moveTo>
                  <a:pt x="0" y="0"/>
                </a:moveTo>
                <a:lnTo>
                  <a:pt x="467189" y="0"/>
                </a:lnTo>
                <a:lnTo>
                  <a:pt x="467189" y="467189"/>
                </a:lnTo>
                <a:lnTo>
                  <a:pt x="0" y="467189"/>
                </a:lnTo>
                <a:lnTo>
                  <a:pt x="0" y="0"/>
                </a:lnTo>
                <a:close/>
              </a:path>
            </a:pathLst>
          </a:custGeom>
          <a:blipFill rotWithShape="1">
            <a:blip r:embed="rId4">
              <a:alphaModFix/>
            </a:blip>
            <a:stretch>
              <a:fillRect b="0" l="0" r="0" t="0"/>
            </a:stretch>
          </a:blipFill>
          <a:ln>
            <a:noFill/>
          </a:ln>
        </p:spPr>
      </p:sp>
      <p:sp>
        <p:nvSpPr>
          <p:cNvPr id="394" name="Google Shape;394;p38"/>
          <p:cNvSpPr/>
          <p:nvPr/>
        </p:nvSpPr>
        <p:spPr>
          <a:xfrm>
            <a:off x="8142104" y="2571750"/>
            <a:ext cx="233595" cy="233594"/>
          </a:xfrm>
          <a:custGeom>
            <a:rect b="b" l="l" r="r" t="t"/>
            <a:pathLst>
              <a:path extrusionOk="0" h="467189" w="467189">
                <a:moveTo>
                  <a:pt x="0" y="0"/>
                </a:moveTo>
                <a:lnTo>
                  <a:pt x="467189" y="0"/>
                </a:lnTo>
                <a:lnTo>
                  <a:pt x="467189" y="467189"/>
                </a:lnTo>
                <a:lnTo>
                  <a:pt x="0" y="467189"/>
                </a:lnTo>
                <a:lnTo>
                  <a:pt x="0" y="0"/>
                </a:lnTo>
                <a:close/>
              </a:path>
            </a:pathLst>
          </a:custGeom>
          <a:blipFill rotWithShape="1">
            <a:blip r:embed="rId4">
              <a:alphaModFix/>
            </a:blip>
            <a:stretch>
              <a:fillRect b="0" l="0" r="0" t="0"/>
            </a:stretch>
          </a:blipFill>
          <a:ln>
            <a:noFill/>
          </a:ln>
        </p:spPr>
      </p:sp>
      <p:sp>
        <p:nvSpPr>
          <p:cNvPr id="395" name="Google Shape;395;p38"/>
          <p:cNvSpPr/>
          <p:nvPr/>
        </p:nvSpPr>
        <p:spPr>
          <a:xfrm>
            <a:off x="773170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03" name="Shape 403"/>
        <p:cNvGrpSpPr/>
        <p:nvPr/>
      </p:nvGrpSpPr>
      <p:grpSpPr>
        <a:xfrm>
          <a:off x="0" y="0"/>
          <a:ext cx="0" cy="0"/>
          <a:chOff x="0" y="0"/>
          <a:chExt cx="0" cy="0"/>
        </a:xfrm>
      </p:grpSpPr>
      <p:sp>
        <p:nvSpPr>
          <p:cNvPr id="404" name="Google Shape;404;p39"/>
          <p:cNvSpPr/>
          <p:nvPr/>
        </p:nvSpPr>
        <p:spPr>
          <a:xfrm rot="5400000">
            <a:off x="858019" y="1213818"/>
            <a:ext cx="5117984" cy="2463029"/>
          </a:xfrm>
          <a:custGeom>
            <a:rect b="b" l="l" r="r" t="t"/>
            <a:pathLst>
              <a:path extrusionOk="0" h="4926059" w="10235967">
                <a:moveTo>
                  <a:pt x="0" y="0"/>
                </a:moveTo>
                <a:lnTo>
                  <a:pt x="10235967" y="0"/>
                </a:lnTo>
                <a:lnTo>
                  <a:pt x="10235967" y="4926059"/>
                </a:lnTo>
                <a:lnTo>
                  <a:pt x="0" y="4926059"/>
                </a:lnTo>
                <a:lnTo>
                  <a:pt x="0" y="0"/>
                </a:lnTo>
                <a:close/>
              </a:path>
            </a:pathLst>
          </a:custGeom>
          <a:blipFill rotWithShape="1">
            <a:blip r:embed="rId3">
              <a:alphaModFix/>
            </a:blip>
            <a:stretch>
              <a:fillRect b="0" l="0" r="0" t="0"/>
            </a:stretch>
          </a:blipFill>
          <a:ln>
            <a:noFill/>
          </a:ln>
        </p:spPr>
      </p:sp>
      <p:sp>
        <p:nvSpPr>
          <p:cNvPr id="405" name="Google Shape;405;p39"/>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4">
              <a:alphaModFix/>
            </a:blip>
            <a:stretch>
              <a:fillRect b="0" l="0" r="0" t="0"/>
            </a:stretch>
          </a:blipFill>
          <a:ln>
            <a:noFill/>
          </a:ln>
        </p:spPr>
      </p:sp>
      <p:grpSp>
        <p:nvGrpSpPr>
          <p:cNvPr id="406" name="Google Shape;406;p39"/>
          <p:cNvGrpSpPr/>
          <p:nvPr/>
        </p:nvGrpSpPr>
        <p:grpSpPr>
          <a:xfrm>
            <a:off x="185246" y="1375799"/>
            <a:ext cx="4309893" cy="3628525"/>
            <a:chOff x="0" y="-28575"/>
            <a:chExt cx="2217206" cy="1866680"/>
          </a:xfrm>
        </p:grpSpPr>
        <p:sp>
          <p:nvSpPr>
            <p:cNvPr id="407" name="Google Shape;407;p39"/>
            <p:cNvSpPr/>
            <p:nvPr/>
          </p:nvSpPr>
          <p:spPr>
            <a:xfrm>
              <a:off x="0" y="0"/>
              <a:ext cx="2217206" cy="1838105"/>
            </a:xfrm>
            <a:custGeom>
              <a:rect b="b" l="l" r="r" t="t"/>
              <a:pathLst>
                <a:path extrusionOk="0" h="1838105" w="2217206">
                  <a:moveTo>
                    <a:pt x="89816" y="0"/>
                  </a:moveTo>
                  <a:lnTo>
                    <a:pt x="2127391" y="0"/>
                  </a:lnTo>
                  <a:cubicBezTo>
                    <a:pt x="2176994" y="0"/>
                    <a:pt x="2217206" y="40212"/>
                    <a:pt x="2217206" y="89816"/>
                  </a:cubicBezTo>
                  <a:lnTo>
                    <a:pt x="2217206" y="1748289"/>
                  </a:lnTo>
                  <a:cubicBezTo>
                    <a:pt x="2217206" y="1772110"/>
                    <a:pt x="2207744" y="1794955"/>
                    <a:pt x="2190900" y="1811798"/>
                  </a:cubicBezTo>
                  <a:cubicBezTo>
                    <a:pt x="2174056" y="1828642"/>
                    <a:pt x="2151211" y="1838105"/>
                    <a:pt x="2127391" y="1838105"/>
                  </a:cubicBezTo>
                  <a:lnTo>
                    <a:pt x="89816" y="1838105"/>
                  </a:lnTo>
                  <a:cubicBezTo>
                    <a:pt x="40212" y="1838105"/>
                    <a:pt x="0" y="1797893"/>
                    <a:pt x="0" y="1748289"/>
                  </a:cubicBezTo>
                  <a:lnTo>
                    <a:pt x="0" y="89816"/>
                  </a:lnTo>
                  <a:cubicBezTo>
                    <a:pt x="0" y="40212"/>
                    <a:pt x="40212" y="0"/>
                    <a:pt x="89816"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8" name="Google Shape;408;p39"/>
            <p:cNvSpPr txBox="1"/>
            <p:nvPr/>
          </p:nvSpPr>
          <p:spPr>
            <a:xfrm>
              <a:off x="0" y="-28575"/>
              <a:ext cx="2217206" cy="1866680"/>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9" name="Google Shape;409;p39"/>
          <p:cNvSpPr/>
          <p:nvPr/>
        </p:nvSpPr>
        <p:spPr>
          <a:xfrm>
            <a:off x="305867" y="2445333"/>
            <a:ext cx="3424341" cy="2427001"/>
          </a:xfrm>
          <a:custGeom>
            <a:rect b="b" l="l" r="r" t="t"/>
            <a:pathLst>
              <a:path extrusionOk="0" h="4854003" w="6848682">
                <a:moveTo>
                  <a:pt x="0" y="0"/>
                </a:moveTo>
                <a:lnTo>
                  <a:pt x="6848682" y="0"/>
                </a:lnTo>
                <a:lnTo>
                  <a:pt x="6848682" y="4854003"/>
                </a:lnTo>
                <a:lnTo>
                  <a:pt x="0" y="4854003"/>
                </a:lnTo>
                <a:lnTo>
                  <a:pt x="0" y="0"/>
                </a:lnTo>
                <a:close/>
              </a:path>
            </a:pathLst>
          </a:custGeom>
          <a:blipFill rotWithShape="1">
            <a:blip r:embed="rId5">
              <a:alphaModFix/>
            </a:blip>
            <a:stretch>
              <a:fillRect b="0" l="0" r="0" t="0"/>
            </a:stretch>
          </a:blipFill>
          <a:ln>
            <a:noFill/>
          </a:ln>
        </p:spPr>
      </p:sp>
      <p:sp>
        <p:nvSpPr>
          <p:cNvPr id="410" name="Google Shape;410;p39"/>
          <p:cNvSpPr/>
          <p:nvPr/>
        </p:nvSpPr>
        <p:spPr>
          <a:xfrm flipH="1">
            <a:off x="1558301" y="1516544"/>
            <a:ext cx="2760391" cy="1013294"/>
          </a:xfrm>
          <a:custGeom>
            <a:rect b="b" l="l" r="r" t="t"/>
            <a:pathLst>
              <a:path extrusionOk="0" h="2026587" w="5520782">
                <a:moveTo>
                  <a:pt x="5520782" y="0"/>
                </a:moveTo>
                <a:lnTo>
                  <a:pt x="0" y="0"/>
                </a:lnTo>
                <a:lnTo>
                  <a:pt x="0" y="2026587"/>
                </a:lnTo>
                <a:lnTo>
                  <a:pt x="5520782" y="2026587"/>
                </a:lnTo>
                <a:lnTo>
                  <a:pt x="5520782" y="0"/>
                </a:lnTo>
                <a:close/>
              </a:path>
            </a:pathLst>
          </a:custGeom>
          <a:blipFill rotWithShape="1">
            <a:blip r:embed="rId6">
              <a:alphaModFix/>
            </a:blip>
            <a:stretch>
              <a:fillRect b="0" l="0" r="0" t="0"/>
            </a:stretch>
          </a:blipFill>
          <a:ln>
            <a:noFill/>
          </a:ln>
        </p:spPr>
      </p:sp>
      <p:sp>
        <p:nvSpPr>
          <p:cNvPr id="411" name="Google Shape;411;p39"/>
          <p:cNvSpPr/>
          <p:nvPr/>
        </p:nvSpPr>
        <p:spPr>
          <a:xfrm>
            <a:off x="469274" y="2567938"/>
            <a:ext cx="3021327" cy="1961268"/>
          </a:xfrm>
          <a:custGeom>
            <a:rect b="b" l="l" r="r" t="t"/>
            <a:pathLst>
              <a:path extrusionOk="0" h="3922535" w="6042653">
                <a:moveTo>
                  <a:pt x="0" y="0"/>
                </a:moveTo>
                <a:lnTo>
                  <a:pt x="6042653" y="0"/>
                </a:lnTo>
                <a:lnTo>
                  <a:pt x="6042653" y="3922535"/>
                </a:lnTo>
                <a:lnTo>
                  <a:pt x="0" y="3922535"/>
                </a:lnTo>
                <a:lnTo>
                  <a:pt x="0" y="0"/>
                </a:lnTo>
                <a:close/>
              </a:path>
            </a:pathLst>
          </a:custGeom>
          <a:blipFill rotWithShape="1">
            <a:blip r:embed="rId7">
              <a:alphaModFix/>
            </a:blip>
            <a:stretch>
              <a:fillRect b="-4369" l="-4800" r="0" t="-13555"/>
            </a:stretch>
          </a:blipFill>
          <a:ln>
            <a:noFill/>
          </a:ln>
        </p:spPr>
      </p:sp>
      <p:grpSp>
        <p:nvGrpSpPr>
          <p:cNvPr id="412" name="Google Shape;412;p39"/>
          <p:cNvGrpSpPr/>
          <p:nvPr/>
        </p:nvGrpSpPr>
        <p:grpSpPr>
          <a:xfrm>
            <a:off x="4695849" y="347147"/>
            <a:ext cx="4309893" cy="3999164"/>
            <a:chOff x="0" y="-28575"/>
            <a:chExt cx="2217206" cy="2057353"/>
          </a:xfrm>
        </p:grpSpPr>
        <p:sp>
          <p:nvSpPr>
            <p:cNvPr id="413" name="Google Shape;413;p39"/>
            <p:cNvSpPr/>
            <p:nvPr/>
          </p:nvSpPr>
          <p:spPr>
            <a:xfrm>
              <a:off x="0" y="0"/>
              <a:ext cx="2217206" cy="2028778"/>
            </a:xfrm>
            <a:custGeom>
              <a:rect b="b" l="l" r="r" t="t"/>
              <a:pathLst>
                <a:path extrusionOk="0" h="2028778" w="2217206">
                  <a:moveTo>
                    <a:pt x="89816" y="0"/>
                  </a:moveTo>
                  <a:lnTo>
                    <a:pt x="2127391" y="0"/>
                  </a:lnTo>
                  <a:cubicBezTo>
                    <a:pt x="2176994" y="0"/>
                    <a:pt x="2217206" y="40212"/>
                    <a:pt x="2217206" y="89816"/>
                  </a:cubicBezTo>
                  <a:lnTo>
                    <a:pt x="2217206" y="1938963"/>
                  </a:lnTo>
                  <a:cubicBezTo>
                    <a:pt x="2217206" y="1988566"/>
                    <a:pt x="2176994" y="2028778"/>
                    <a:pt x="2127391" y="2028778"/>
                  </a:cubicBezTo>
                  <a:lnTo>
                    <a:pt x="89816" y="2028778"/>
                  </a:lnTo>
                  <a:cubicBezTo>
                    <a:pt x="65995" y="2028778"/>
                    <a:pt x="43150" y="2019316"/>
                    <a:pt x="26306" y="2002472"/>
                  </a:cubicBezTo>
                  <a:cubicBezTo>
                    <a:pt x="9463" y="1985628"/>
                    <a:pt x="0" y="1962783"/>
                    <a:pt x="0" y="1938963"/>
                  </a:cubicBezTo>
                  <a:lnTo>
                    <a:pt x="0" y="89816"/>
                  </a:lnTo>
                  <a:cubicBezTo>
                    <a:pt x="0" y="40212"/>
                    <a:pt x="40212" y="0"/>
                    <a:pt x="89816"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4" name="Google Shape;414;p39"/>
            <p:cNvSpPr txBox="1"/>
            <p:nvPr/>
          </p:nvSpPr>
          <p:spPr>
            <a:xfrm>
              <a:off x="0" y="-28575"/>
              <a:ext cx="2217206" cy="2057353"/>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5" name="Google Shape;415;p39"/>
          <p:cNvSpPr/>
          <p:nvPr/>
        </p:nvSpPr>
        <p:spPr>
          <a:xfrm>
            <a:off x="4892559" y="1985351"/>
            <a:ext cx="3118191" cy="2210018"/>
          </a:xfrm>
          <a:custGeom>
            <a:rect b="b" l="l" r="r" t="t"/>
            <a:pathLst>
              <a:path extrusionOk="0" h="4420035" w="6236382">
                <a:moveTo>
                  <a:pt x="0" y="0"/>
                </a:moveTo>
                <a:lnTo>
                  <a:pt x="6236382" y="0"/>
                </a:lnTo>
                <a:lnTo>
                  <a:pt x="6236382" y="4420036"/>
                </a:lnTo>
                <a:lnTo>
                  <a:pt x="0" y="4420036"/>
                </a:lnTo>
                <a:lnTo>
                  <a:pt x="0" y="0"/>
                </a:lnTo>
                <a:close/>
              </a:path>
            </a:pathLst>
          </a:custGeom>
          <a:blipFill rotWithShape="1">
            <a:blip r:embed="rId5">
              <a:alphaModFix/>
            </a:blip>
            <a:stretch>
              <a:fillRect b="0" l="0" r="0" t="0"/>
            </a:stretch>
          </a:blipFill>
          <a:ln>
            <a:noFill/>
          </a:ln>
        </p:spPr>
      </p:sp>
      <p:sp>
        <p:nvSpPr>
          <p:cNvPr id="416" name="Google Shape;416;p39"/>
          <p:cNvSpPr/>
          <p:nvPr/>
        </p:nvSpPr>
        <p:spPr>
          <a:xfrm flipH="1">
            <a:off x="5165630" y="616723"/>
            <a:ext cx="3648537" cy="1339317"/>
          </a:xfrm>
          <a:custGeom>
            <a:rect b="b" l="l" r="r" t="t"/>
            <a:pathLst>
              <a:path extrusionOk="0" h="2678634" w="7297073">
                <a:moveTo>
                  <a:pt x="7297073" y="0"/>
                </a:moveTo>
                <a:lnTo>
                  <a:pt x="0" y="0"/>
                </a:lnTo>
                <a:lnTo>
                  <a:pt x="0" y="2678634"/>
                </a:lnTo>
                <a:lnTo>
                  <a:pt x="7297073" y="2678634"/>
                </a:lnTo>
                <a:lnTo>
                  <a:pt x="7297073" y="0"/>
                </a:lnTo>
                <a:close/>
              </a:path>
            </a:pathLst>
          </a:custGeom>
          <a:blipFill rotWithShape="1">
            <a:blip r:embed="rId6">
              <a:alphaModFix/>
            </a:blip>
            <a:stretch>
              <a:fillRect b="0" l="0" r="0" t="0"/>
            </a:stretch>
          </a:blipFill>
          <a:ln>
            <a:noFill/>
          </a:ln>
        </p:spPr>
      </p:sp>
      <p:sp>
        <p:nvSpPr>
          <p:cNvPr id="417" name="Google Shape;417;p39"/>
          <p:cNvSpPr/>
          <p:nvPr/>
        </p:nvSpPr>
        <p:spPr>
          <a:xfrm>
            <a:off x="4978245" y="2119232"/>
            <a:ext cx="2871032" cy="1581343"/>
          </a:xfrm>
          <a:custGeom>
            <a:rect b="b" l="l" r="r" t="t"/>
            <a:pathLst>
              <a:path extrusionOk="0" h="3162686" w="5742065">
                <a:moveTo>
                  <a:pt x="0" y="0"/>
                </a:moveTo>
                <a:lnTo>
                  <a:pt x="5742065" y="0"/>
                </a:lnTo>
                <a:lnTo>
                  <a:pt x="5742065" y="3162687"/>
                </a:lnTo>
                <a:lnTo>
                  <a:pt x="0" y="3162687"/>
                </a:lnTo>
                <a:lnTo>
                  <a:pt x="0" y="0"/>
                </a:lnTo>
                <a:close/>
              </a:path>
            </a:pathLst>
          </a:custGeom>
          <a:blipFill rotWithShape="1">
            <a:blip r:embed="rId8">
              <a:alphaModFix/>
            </a:blip>
            <a:stretch>
              <a:fillRect b="0" l="-1497" r="-2329" t="0"/>
            </a:stretch>
          </a:blipFill>
          <a:ln>
            <a:noFill/>
          </a:ln>
        </p:spPr>
      </p:sp>
      <p:sp>
        <p:nvSpPr>
          <p:cNvPr id="418" name="Google Shape;418;p39"/>
          <p:cNvSpPr/>
          <p:nvPr/>
        </p:nvSpPr>
        <p:spPr>
          <a:xfrm>
            <a:off x="320037" y="1120316"/>
            <a:ext cx="1238264" cy="1182542"/>
          </a:xfrm>
          <a:custGeom>
            <a:rect b="b" l="l" r="r" t="t"/>
            <a:pathLst>
              <a:path extrusionOk="0" h="2365084" w="2476528">
                <a:moveTo>
                  <a:pt x="0" y="0"/>
                </a:moveTo>
                <a:lnTo>
                  <a:pt x="2476528" y="0"/>
                </a:lnTo>
                <a:lnTo>
                  <a:pt x="2476528" y="2365084"/>
                </a:lnTo>
                <a:lnTo>
                  <a:pt x="0" y="2365084"/>
                </a:lnTo>
                <a:lnTo>
                  <a:pt x="0" y="0"/>
                </a:lnTo>
                <a:close/>
              </a:path>
            </a:pathLst>
          </a:custGeom>
          <a:blipFill rotWithShape="1">
            <a:blip r:embed="rId9">
              <a:alphaModFix/>
            </a:blip>
            <a:stretch>
              <a:fillRect b="0" l="0" r="0" t="0"/>
            </a:stretch>
          </a:blipFill>
          <a:ln>
            <a:noFill/>
          </a:ln>
        </p:spPr>
      </p:sp>
      <p:pic>
        <p:nvPicPr>
          <p:cNvPr id="419" name="Google Shape;419;p39"/>
          <p:cNvPicPr preferRelativeResize="0"/>
          <p:nvPr/>
        </p:nvPicPr>
        <p:blipFill rotWithShape="1">
          <a:blip r:embed="rId10">
            <a:alphaModFix/>
          </a:blip>
          <a:srcRect b="0" l="0" r="0" t="0"/>
          <a:stretch/>
        </p:blipFill>
        <p:spPr>
          <a:xfrm>
            <a:off x="4572001" y="231433"/>
            <a:ext cx="4114800" cy="4114800"/>
          </a:xfrm>
          <a:prstGeom prst="rect">
            <a:avLst/>
          </a:prstGeom>
          <a:noFill/>
          <a:ln>
            <a:noFill/>
          </a:ln>
        </p:spPr>
      </p:pic>
      <p:sp>
        <p:nvSpPr>
          <p:cNvPr id="420" name="Google Shape;420;p39"/>
          <p:cNvSpPr txBox="1"/>
          <p:nvPr/>
        </p:nvSpPr>
        <p:spPr>
          <a:xfrm>
            <a:off x="305867" y="306146"/>
            <a:ext cx="4586692" cy="891509"/>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How to Use AI: </a:t>
            </a:r>
            <a:r>
              <a:rPr b="1" i="0" lang="en" sz="2600" u="none" cap="none" strike="noStrike">
                <a:solidFill>
                  <a:srgbClr val="31EFC3"/>
                </a:solidFill>
                <a:latin typeface="League Spartan"/>
                <a:ea typeface="League Spartan"/>
                <a:cs typeface="League Spartan"/>
                <a:sym typeface="League Spartan"/>
              </a:rPr>
              <a:t> </a:t>
            </a:r>
            <a:endParaRPr sz="700"/>
          </a:p>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The Power of the Prompt</a:t>
            </a:r>
            <a:endParaRPr sz="700"/>
          </a:p>
        </p:txBody>
      </p:sp>
      <p:sp>
        <p:nvSpPr>
          <p:cNvPr id="421" name="Google Shape;421;p39"/>
          <p:cNvSpPr txBox="1"/>
          <p:nvPr/>
        </p:nvSpPr>
        <p:spPr>
          <a:xfrm>
            <a:off x="1674462" y="1869838"/>
            <a:ext cx="2563800" cy="138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000000"/>
                </a:solidFill>
                <a:latin typeface="Montserrat"/>
                <a:ea typeface="Montserrat"/>
                <a:cs typeface="Montserrat"/>
                <a:sym typeface="Montserrat"/>
              </a:rPr>
              <a:t>Write a facebook post about driving lessons</a:t>
            </a:r>
            <a:endParaRPr sz="700"/>
          </a:p>
        </p:txBody>
      </p:sp>
      <p:sp>
        <p:nvSpPr>
          <p:cNvPr id="422" name="Google Shape;422;p39"/>
          <p:cNvSpPr txBox="1"/>
          <p:nvPr/>
        </p:nvSpPr>
        <p:spPr>
          <a:xfrm>
            <a:off x="5405408" y="718585"/>
            <a:ext cx="3224100" cy="914100"/>
          </a:xfrm>
          <a:prstGeom prst="rect">
            <a:avLst/>
          </a:prstGeom>
          <a:noFill/>
          <a:ln>
            <a:noFill/>
          </a:ln>
        </p:spPr>
        <p:txBody>
          <a:bodyPr anchorCtr="0" anchor="t" bIns="0" lIns="0" spcFirstLastPara="1" rIns="0" wrap="square" tIns="0">
            <a:spAutoFit/>
          </a:bodyPr>
          <a:lstStyle/>
          <a:p>
            <a:pPr indent="0" lvl="0" marL="0" marR="0" rtl="0" algn="just">
              <a:lnSpc>
                <a:spcPct val="139966"/>
              </a:lnSpc>
              <a:spcBef>
                <a:spcPts val="0"/>
              </a:spcBef>
              <a:spcAft>
                <a:spcPts val="0"/>
              </a:spcAft>
              <a:buNone/>
            </a:pPr>
            <a:r>
              <a:rPr b="0" i="0" lang="en" sz="900" u="none" cap="none" strike="noStrike">
                <a:solidFill>
                  <a:srgbClr val="000000"/>
                </a:solidFill>
                <a:latin typeface="Barlow"/>
                <a:ea typeface="Barlow"/>
                <a:cs typeface="Barlow"/>
                <a:sym typeface="Barlow"/>
              </a:rPr>
              <a:t>Write a very </a:t>
            </a:r>
            <a:r>
              <a:rPr b="1" i="0" lang="en" sz="900" u="none" cap="none" strike="noStrike">
                <a:solidFill>
                  <a:srgbClr val="000000"/>
                </a:solidFill>
                <a:latin typeface="Barlow"/>
                <a:ea typeface="Barlow"/>
                <a:cs typeface="Barlow"/>
                <a:sym typeface="Barlow"/>
              </a:rPr>
              <a:t>funny</a:t>
            </a:r>
            <a:r>
              <a:rPr b="0" i="0" lang="en" sz="900" u="none" cap="none" strike="noStrike">
                <a:solidFill>
                  <a:srgbClr val="000000"/>
                </a:solidFill>
                <a:latin typeface="Barlow"/>
                <a:ea typeface="Barlow"/>
                <a:cs typeface="Barlow"/>
                <a:sym typeface="Barlow"/>
              </a:rPr>
              <a:t> Facebook post about driving lessons offered by Elite Driving School in Maryland focusing on both auto and manual transmissions as well as the ability to book online after choosing their own instructor. Keep it brief, to the point ,friendly and professional. Also mention availability now please.</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26" name="Shape 426"/>
        <p:cNvGrpSpPr/>
        <p:nvPr/>
      </p:nvGrpSpPr>
      <p:grpSpPr>
        <a:xfrm>
          <a:off x="0" y="0"/>
          <a:ext cx="0" cy="0"/>
          <a:chOff x="0" y="0"/>
          <a:chExt cx="0" cy="0"/>
        </a:xfrm>
      </p:grpSpPr>
      <p:sp>
        <p:nvSpPr>
          <p:cNvPr id="427" name="Google Shape;427;p40"/>
          <p:cNvSpPr/>
          <p:nvPr/>
        </p:nvSpPr>
        <p:spPr>
          <a:xfrm>
            <a:off x="0" y="1574054"/>
            <a:ext cx="9144000" cy="2659996"/>
          </a:xfrm>
          <a:custGeom>
            <a:rect b="b" l="l" r="r" t="t"/>
            <a:pathLst>
              <a:path extrusionOk="0" h="5319991" w="18288000">
                <a:moveTo>
                  <a:pt x="0" y="0"/>
                </a:moveTo>
                <a:lnTo>
                  <a:pt x="18288000" y="0"/>
                </a:lnTo>
                <a:lnTo>
                  <a:pt x="18288000" y="5319991"/>
                </a:lnTo>
                <a:lnTo>
                  <a:pt x="0" y="5319991"/>
                </a:lnTo>
                <a:lnTo>
                  <a:pt x="0" y="0"/>
                </a:lnTo>
                <a:close/>
              </a:path>
            </a:pathLst>
          </a:custGeom>
          <a:blipFill rotWithShape="1">
            <a:blip r:embed="rId3">
              <a:alphaModFix/>
            </a:blip>
            <a:stretch>
              <a:fillRect b="-3125" l="0" r="0" t="0"/>
            </a:stretch>
          </a:blipFill>
          <a:ln>
            <a:noFill/>
          </a:ln>
        </p:spPr>
      </p:sp>
      <p:sp>
        <p:nvSpPr>
          <p:cNvPr id="428" name="Google Shape;428;p40"/>
          <p:cNvSpPr/>
          <p:nvPr/>
        </p:nvSpPr>
        <p:spPr>
          <a:xfrm>
            <a:off x="0" y="4234050"/>
            <a:ext cx="580359" cy="703464"/>
          </a:xfrm>
          <a:custGeom>
            <a:rect b="b" l="l" r="r" t="t"/>
            <a:pathLst>
              <a:path extrusionOk="0" h="1406929" w="1160717">
                <a:moveTo>
                  <a:pt x="0" y="0"/>
                </a:moveTo>
                <a:lnTo>
                  <a:pt x="1160717" y="0"/>
                </a:lnTo>
                <a:lnTo>
                  <a:pt x="1160717" y="1406929"/>
                </a:lnTo>
                <a:lnTo>
                  <a:pt x="0" y="1406929"/>
                </a:lnTo>
                <a:lnTo>
                  <a:pt x="0" y="0"/>
                </a:lnTo>
                <a:close/>
              </a:path>
            </a:pathLst>
          </a:custGeom>
          <a:blipFill rotWithShape="1">
            <a:blip r:embed="rId4">
              <a:alphaModFix/>
            </a:blip>
            <a:stretch>
              <a:fillRect b="0" l="0" r="0" t="0"/>
            </a:stretch>
          </a:blipFill>
          <a:ln>
            <a:noFill/>
          </a:ln>
        </p:spPr>
      </p:sp>
      <p:sp>
        <p:nvSpPr>
          <p:cNvPr id="429" name="Google Shape;429;p40"/>
          <p:cNvSpPr txBox="1"/>
          <p:nvPr/>
        </p:nvSpPr>
        <p:spPr>
          <a:xfrm>
            <a:off x="514350" y="471488"/>
            <a:ext cx="6455014" cy="891509"/>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Data Prompt:</a:t>
            </a:r>
            <a:endParaRPr sz="700"/>
          </a:p>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Single Region Hour Utilization</a:t>
            </a:r>
            <a:endParaRPr sz="700"/>
          </a:p>
        </p:txBody>
      </p:sp>
      <p:sp>
        <p:nvSpPr>
          <p:cNvPr id="430" name="Google Shape;430;p40"/>
          <p:cNvSpPr txBox="1"/>
          <p:nvPr/>
        </p:nvSpPr>
        <p:spPr>
          <a:xfrm>
            <a:off x="514350" y="4353112"/>
            <a:ext cx="7812726" cy="62484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900" u="none" cap="none" strike="noStrike">
                <a:solidFill>
                  <a:srgbClr val="FFFFFF"/>
                </a:solidFill>
                <a:latin typeface="Montserrat"/>
                <a:ea typeface="Montserrat"/>
                <a:cs typeface="Montserrat"/>
                <a:sym typeface="Montserrat"/>
              </a:rPr>
              <a:t>“Based on my current retail rates as well as the average commission rate, using this one-month utilization vs. available hours data for this location, analyze instructor capacity and student demand patterns. Recommend whether we should hire additional staff, and if so, specify which time blocks (days and hours) would provide the highest ROI and alleviate booking bottlenecks. Consider any holidays, if school is in session, or other societal impacts on our consumer base.”</a:t>
            </a:r>
            <a:endParaRPr sz="700"/>
          </a:p>
        </p:txBody>
      </p:sp>
      <p:sp>
        <p:nvSpPr>
          <p:cNvPr id="431" name="Google Shape;431;p40"/>
          <p:cNvSpPr/>
          <p:nvPr/>
        </p:nvSpPr>
        <p:spPr>
          <a:xfrm>
            <a:off x="773170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5">
              <a:alphaModFix/>
            </a:blip>
            <a:stretch>
              <a:fillRect b="0" l="0" r="0" t="0"/>
            </a:stretch>
          </a:blipFill>
          <a:ln>
            <a:noFill/>
          </a:ln>
        </p:spPr>
      </p:sp>
      <p:sp>
        <p:nvSpPr>
          <p:cNvPr id="432" name="Google Shape;432;p40"/>
          <p:cNvSpPr/>
          <p:nvPr/>
        </p:nvSpPr>
        <p:spPr>
          <a:xfrm>
            <a:off x="7818950" y="4845987"/>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36" name="Shape 436"/>
        <p:cNvGrpSpPr/>
        <p:nvPr/>
      </p:nvGrpSpPr>
      <p:grpSpPr>
        <a:xfrm>
          <a:off x="0" y="0"/>
          <a:ext cx="0" cy="0"/>
          <a:chOff x="0" y="0"/>
          <a:chExt cx="0" cy="0"/>
        </a:xfrm>
      </p:grpSpPr>
      <p:sp>
        <p:nvSpPr>
          <p:cNvPr id="437" name="Google Shape;437;p41"/>
          <p:cNvSpPr txBox="1"/>
          <p:nvPr/>
        </p:nvSpPr>
        <p:spPr>
          <a:xfrm>
            <a:off x="514350" y="1185347"/>
            <a:ext cx="8247561" cy="3580132"/>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a:t>
            </a:r>
            <a:r>
              <a:rPr b="1" i="0" lang="en" sz="900" u="none" cap="none" strike="noStrike">
                <a:solidFill>
                  <a:srgbClr val="FFFFFF"/>
                </a:solidFill>
                <a:latin typeface="Montserrat"/>
                <a:ea typeface="Montserrat"/>
                <a:cs typeface="Montserrat"/>
                <a:sym typeface="Montserrat"/>
              </a:rPr>
              <a:t> Strategic Interpretation</a:t>
            </a:r>
            <a:endParaRPr sz="700"/>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This tells us a few critical things about the operations in this location:</a:t>
            </a:r>
            <a:endParaRPr sz="700"/>
          </a:p>
          <a:p>
            <a:pPr indent="-95250" lvl="1" marL="190500" marR="0" rtl="0" algn="l">
              <a:lnSpc>
                <a:spcPct val="140011"/>
              </a:lnSpc>
              <a:spcBef>
                <a:spcPts val="0"/>
              </a:spcBef>
              <a:spcAft>
                <a:spcPts val="0"/>
              </a:spcAft>
              <a:buClr>
                <a:srgbClr val="FFFFFF"/>
              </a:buClr>
              <a:buSzPts val="900"/>
              <a:buFont typeface="Montserrat"/>
              <a:buAutoNum type="arabicPeriod"/>
            </a:pPr>
            <a:r>
              <a:rPr b="0" i="0" lang="en" sz="900" u="none" cap="none" strike="noStrike">
                <a:solidFill>
                  <a:srgbClr val="FFFFFF"/>
                </a:solidFill>
                <a:latin typeface="Montserrat"/>
                <a:ea typeface="Montserrat"/>
                <a:cs typeface="Montserrat"/>
                <a:sym typeface="Montserrat"/>
              </a:rPr>
              <a:t>Weekend capacity is maxed. You’re hitting the wall on Saturday and Sunday mornings — any additional bookings there risk falling through without staff flexibility.</a:t>
            </a:r>
            <a:endParaRPr sz="700"/>
          </a:p>
          <a:p>
            <a:pPr indent="-95250" lvl="1" marL="190500" marR="0" rtl="0" algn="l">
              <a:lnSpc>
                <a:spcPct val="140011"/>
              </a:lnSpc>
              <a:spcBef>
                <a:spcPts val="0"/>
              </a:spcBef>
              <a:spcAft>
                <a:spcPts val="0"/>
              </a:spcAft>
              <a:buClr>
                <a:srgbClr val="FFFFFF"/>
              </a:buClr>
              <a:buSzPts val="900"/>
              <a:buFont typeface="Montserrat"/>
              <a:buAutoNum type="arabicPeriod"/>
            </a:pPr>
            <a:r>
              <a:rPr b="0" i="0" lang="en" sz="900" u="none" cap="none" strike="noStrike">
                <a:solidFill>
                  <a:srgbClr val="FFFFFF"/>
                </a:solidFill>
                <a:latin typeface="Montserrat"/>
                <a:ea typeface="Montserrat"/>
                <a:cs typeface="Montserrat"/>
                <a:sym typeface="Montserrat"/>
              </a:rPr>
              <a:t>Weekday hours are over-supplied. You have idle capacity Monday–Thursday that could absorb weekday overflow or reschedules.</a:t>
            </a:r>
            <a:endParaRPr sz="700"/>
          </a:p>
          <a:p>
            <a:pPr indent="-95250" lvl="1" marL="190500" marR="0" rtl="0" algn="l">
              <a:lnSpc>
                <a:spcPct val="140011"/>
              </a:lnSpc>
              <a:spcBef>
                <a:spcPts val="0"/>
              </a:spcBef>
              <a:spcAft>
                <a:spcPts val="0"/>
              </a:spcAft>
              <a:buClr>
                <a:srgbClr val="FFFFFF"/>
              </a:buClr>
              <a:buSzPts val="900"/>
              <a:buFont typeface="Montserrat"/>
              <a:buAutoNum type="arabicPeriod"/>
            </a:pPr>
            <a:r>
              <a:rPr b="0" i="0" lang="en" sz="900" u="none" cap="none" strike="noStrike">
                <a:solidFill>
                  <a:srgbClr val="FFFFFF"/>
                </a:solidFill>
                <a:latin typeface="Montserrat"/>
                <a:ea typeface="Montserrat"/>
                <a:cs typeface="Montserrat"/>
                <a:sym typeface="Montserrat"/>
              </a:rPr>
              <a:t>Customer preference drives weekend peaks. This isn’t a training volume issue — it’s behavioral. Students want weekend slots, and your system needs to flex around that.</a:t>
            </a:r>
            <a:endParaRPr sz="700"/>
          </a:p>
          <a:p>
            <a:pPr indent="0" lvl="0" marL="0" marR="0" rtl="0" algn="l">
              <a:lnSpc>
                <a:spcPct val="116666"/>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 </a:t>
            </a:r>
            <a:r>
              <a:rPr b="1" i="0" lang="en" sz="900" u="none" cap="none" strike="noStrike">
                <a:solidFill>
                  <a:srgbClr val="FFFFFF"/>
                </a:solidFill>
                <a:latin typeface="Montserrat"/>
                <a:ea typeface="Montserrat"/>
                <a:cs typeface="Montserrat"/>
                <a:sym typeface="Montserrat"/>
              </a:rPr>
              <a:t>Hiring Strategy</a:t>
            </a:r>
            <a:endParaRPr sz="700"/>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Hire one additional instructor (or split between two part-timers) with a focus on weekend coverage, not weekdays.</a:t>
            </a:r>
            <a:endParaRPr sz="700"/>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Recommended Schedule:</a:t>
            </a:r>
            <a:endParaRPr sz="700"/>
          </a:p>
          <a:p>
            <a:pPr indent="-95250" lvl="1" marL="190500" marR="0" rtl="0" algn="l">
              <a:lnSpc>
                <a:spcPct val="140011"/>
              </a:lnSpc>
              <a:spcBef>
                <a:spcPts val="0"/>
              </a:spcBef>
              <a:spcAft>
                <a:spcPts val="0"/>
              </a:spcAft>
              <a:buClr>
                <a:srgbClr val="FFFFFF"/>
              </a:buClr>
              <a:buSzPts val="900"/>
              <a:buFont typeface="Arial"/>
              <a:buChar char="•"/>
            </a:pPr>
            <a:r>
              <a:rPr b="0" i="0" lang="en" sz="900" u="none" cap="none" strike="noStrike">
                <a:solidFill>
                  <a:srgbClr val="FFFFFF"/>
                </a:solidFill>
                <a:latin typeface="Montserrat"/>
                <a:ea typeface="Montserrat"/>
                <a:cs typeface="Montserrat"/>
                <a:sym typeface="Montserrat"/>
              </a:rPr>
              <a:t>Saturday: 8:00 am – 1:00 pm</a:t>
            </a:r>
            <a:endParaRPr sz="700"/>
          </a:p>
          <a:p>
            <a:pPr indent="-95250" lvl="1" marL="190500" marR="0" rtl="0" algn="l">
              <a:lnSpc>
                <a:spcPct val="140011"/>
              </a:lnSpc>
              <a:spcBef>
                <a:spcPts val="0"/>
              </a:spcBef>
              <a:spcAft>
                <a:spcPts val="0"/>
              </a:spcAft>
              <a:buClr>
                <a:srgbClr val="FFFFFF"/>
              </a:buClr>
              <a:buSzPts val="900"/>
              <a:buFont typeface="Arial"/>
              <a:buChar char="•"/>
            </a:pPr>
            <a:r>
              <a:rPr b="0" i="0" lang="en" sz="900" u="none" cap="none" strike="noStrike">
                <a:solidFill>
                  <a:srgbClr val="FFFFFF"/>
                </a:solidFill>
                <a:latin typeface="Montserrat"/>
                <a:ea typeface="Montserrat"/>
                <a:cs typeface="Montserrat"/>
                <a:sym typeface="Montserrat"/>
              </a:rPr>
              <a:t>Sunday: 8:00 am – 1:00 pm</a:t>
            </a:r>
            <a:endParaRPr sz="700"/>
          </a:p>
          <a:p>
            <a:pPr indent="-95250" lvl="1" marL="190500" marR="0" rtl="0" algn="l">
              <a:lnSpc>
                <a:spcPct val="140011"/>
              </a:lnSpc>
              <a:spcBef>
                <a:spcPts val="0"/>
              </a:spcBef>
              <a:spcAft>
                <a:spcPts val="0"/>
              </a:spcAft>
              <a:buClr>
                <a:srgbClr val="FFFFFF"/>
              </a:buClr>
              <a:buSzPts val="900"/>
              <a:buFont typeface="Arial"/>
              <a:buChar char="•"/>
            </a:pPr>
            <a:r>
              <a:rPr b="0" i="0" lang="en" sz="900" u="none" cap="none" strike="noStrike">
                <a:solidFill>
                  <a:srgbClr val="FFFFFF"/>
                </a:solidFill>
                <a:latin typeface="Montserrat"/>
                <a:ea typeface="Montserrat"/>
                <a:cs typeface="Montserrat"/>
                <a:sym typeface="Montserrat"/>
              </a:rPr>
              <a:t>Friday (optional): 9:00 am – 12:00 pm if bookings continue trending upward</a:t>
            </a:r>
            <a:endParaRPr sz="700"/>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That’s 10–15 hours/week — enough to offload peak congestion without bloating payroll.</a:t>
            </a:r>
            <a:endParaRPr sz="700"/>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Role type:</a:t>
            </a:r>
            <a:endParaRPr sz="700"/>
          </a:p>
          <a:p>
            <a:pPr indent="-95250" lvl="1" marL="190500" marR="0" rtl="0" algn="l">
              <a:lnSpc>
                <a:spcPct val="140011"/>
              </a:lnSpc>
              <a:spcBef>
                <a:spcPts val="0"/>
              </a:spcBef>
              <a:spcAft>
                <a:spcPts val="0"/>
              </a:spcAft>
              <a:buClr>
                <a:srgbClr val="FFFFFF"/>
              </a:buClr>
              <a:buSzPts val="900"/>
              <a:buFont typeface="Arial"/>
              <a:buChar char="•"/>
            </a:pPr>
            <a:r>
              <a:rPr b="0" i="0" lang="en" sz="900" u="none" cap="none" strike="noStrike">
                <a:solidFill>
                  <a:srgbClr val="FFFFFF"/>
                </a:solidFill>
                <a:latin typeface="Montserrat"/>
                <a:ea typeface="Montserrat"/>
                <a:cs typeface="Montserrat"/>
                <a:sym typeface="Montserrat"/>
              </a:rPr>
              <a:t>Casual or contract instructor (scalable hours).</a:t>
            </a:r>
            <a:endParaRPr sz="700"/>
          </a:p>
          <a:p>
            <a:pPr indent="-95250" lvl="1" marL="190500" marR="0" rtl="0" algn="l">
              <a:lnSpc>
                <a:spcPct val="140011"/>
              </a:lnSpc>
              <a:spcBef>
                <a:spcPts val="0"/>
              </a:spcBef>
              <a:spcAft>
                <a:spcPts val="0"/>
              </a:spcAft>
              <a:buClr>
                <a:srgbClr val="FFFFFF"/>
              </a:buClr>
              <a:buSzPts val="900"/>
              <a:buFont typeface="Arial"/>
              <a:buChar char="•"/>
            </a:pPr>
            <a:r>
              <a:rPr b="0" i="0" lang="en" sz="900" u="none" cap="none" strike="noStrike">
                <a:solidFill>
                  <a:srgbClr val="FFFFFF"/>
                </a:solidFill>
                <a:latin typeface="Montserrat"/>
                <a:ea typeface="Montserrat"/>
                <a:cs typeface="Montserrat"/>
                <a:sym typeface="Montserrat"/>
              </a:rPr>
              <a:t>Cross-train in admin or student onboarding if you want weekday value-add coverage when bookings dip.</a:t>
            </a:r>
            <a:endParaRPr sz="700"/>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 </a:t>
            </a:r>
            <a:r>
              <a:rPr b="1" i="0" lang="en" sz="900" u="none" cap="none" strike="noStrike">
                <a:solidFill>
                  <a:srgbClr val="FFFFFF"/>
                </a:solidFill>
                <a:latin typeface="Montserrat"/>
                <a:ea typeface="Montserrat"/>
                <a:cs typeface="Montserrat"/>
                <a:sym typeface="Montserrat"/>
              </a:rPr>
              <a:t>ROI Framing</a:t>
            </a:r>
            <a:endParaRPr sz="700"/>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If your average lesson generates $150 and you’re losing even 10 weekend bookings per week due to lack of availability, you’re forfeiting ~$1,500/week. Hiring at ~$35/hour for 15 hours = $525/week.</a:t>
            </a:r>
            <a:endParaRPr sz="700"/>
          </a:p>
          <a:p>
            <a:pPr indent="0" lvl="0" marL="0" marR="0" rtl="0" algn="l">
              <a:lnSpc>
                <a:spcPct val="140011"/>
              </a:lnSpc>
              <a:spcBef>
                <a:spcPts val="0"/>
              </a:spcBef>
              <a:spcAft>
                <a:spcPts val="0"/>
              </a:spcAft>
              <a:buNone/>
            </a:pPr>
            <a:r>
              <a:rPr b="0" i="0" lang="en" sz="900" u="none" cap="none" strike="noStrike">
                <a:solidFill>
                  <a:srgbClr val="FFFFFF"/>
                </a:solidFill>
                <a:latin typeface="Montserrat"/>
                <a:ea typeface="Montserrat"/>
                <a:cs typeface="Montserrat"/>
                <a:sym typeface="Montserrat"/>
              </a:rPr>
              <a:t> That’s a nearly 3:1 ROI on recovered capacity — conservative, even before accounting for improved booking satisfaction and repeat business.</a:t>
            </a:r>
            <a:endParaRPr sz="700"/>
          </a:p>
          <a:p>
            <a:pPr indent="0" lvl="0" marL="0" marR="0" rtl="0" algn="l">
              <a:lnSpc>
                <a:spcPct val="116666"/>
              </a:lnSpc>
              <a:spcBef>
                <a:spcPts val="0"/>
              </a:spcBef>
              <a:spcAft>
                <a:spcPts val="0"/>
              </a:spcAft>
              <a:buNone/>
            </a:pPr>
            <a:r>
              <a:t/>
            </a:r>
            <a:endParaRPr b="0" i="0" sz="900" u="none" cap="none" strike="noStrike">
              <a:solidFill>
                <a:srgbClr val="FFFFFF"/>
              </a:solidFill>
              <a:latin typeface="Montserrat"/>
              <a:ea typeface="Montserrat"/>
              <a:cs typeface="Montserrat"/>
              <a:sym typeface="Montserrat"/>
            </a:endParaRPr>
          </a:p>
        </p:txBody>
      </p:sp>
      <p:sp>
        <p:nvSpPr>
          <p:cNvPr id="438" name="Google Shape;438;p41"/>
          <p:cNvSpPr txBox="1"/>
          <p:nvPr/>
        </p:nvSpPr>
        <p:spPr>
          <a:xfrm>
            <a:off x="514350" y="221874"/>
            <a:ext cx="6455014" cy="891509"/>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 Actionable AI Info:</a:t>
            </a:r>
            <a:endParaRPr sz="700"/>
          </a:p>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What times/days to hire for:</a:t>
            </a:r>
            <a:endParaRPr sz="700"/>
          </a:p>
        </p:txBody>
      </p:sp>
      <p:sp>
        <p:nvSpPr>
          <p:cNvPr id="439" name="Google Shape;439;p41"/>
          <p:cNvSpPr/>
          <p:nvPr/>
        </p:nvSpPr>
        <p:spPr>
          <a:xfrm>
            <a:off x="7784565" y="0"/>
            <a:ext cx="1359435" cy="1383650"/>
          </a:xfrm>
          <a:custGeom>
            <a:rect b="b" l="l" r="r" t="t"/>
            <a:pathLst>
              <a:path extrusionOk="0" h="2767299" w="2718871">
                <a:moveTo>
                  <a:pt x="0" y="0"/>
                </a:moveTo>
                <a:lnTo>
                  <a:pt x="2718871" y="0"/>
                </a:lnTo>
                <a:lnTo>
                  <a:pt x="2718871" y="2767299"/>
                </a:lnTo>
                <a:lnTo>
                  <a:pt x="0" y="2767299"/>
                </a:lnTo>
                <a:lnTo>
                  <a:pt x="0" y="0"/>
                </a:lnTo>
                <a:close/>
              </a:path>
            </a:pathLst>
          </a:custGeom>
          <a:blipFill rotWithShape="1">
            <a:blip r:embed="rId3">
              <a:alphaModFix/>
            </a:blip>
            <a:stretch>
              <a:fillRect b="0" l="0" r="0" t="0"/>
            </a:stretch>
          </a:blipFill>
          <a:ln>
            <a:noFill/>
          </a:ln>
        </p:spPr>
      </p:sp>
      <p:sp>
        <p:nvSpPr>
          <p:cNvPr id="440" name="Google Shape;440;p41"/>
          <p:cNvSpPr/>
          <p:nvPr/>
        </p:nvSpPr>
        <p:spPr>
          <a:xfrm>
            <a:off x="7524099" y="458242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44" name="Shape 444"/>
        <p:cNvGrpSpPr/>
        <p:nvPr/>
      </p:nvGrpSpPr>
      <p:grpSpPr>
        <a:xfrm>
          <a:off x="0" y="0"/>
          <a:ext cx="0" cy="0"/>
          <a:chOff x="0" y="0"/>
          <a:chExt cx="0" cy="0"/>
        </a:xfrm>
      </p:grpSpPr>
      <p:sp>
        <p:nvSpPr>
          <p:cNvPr id="445" name="Google Shape;445;p42"/>
          <p:cNvSpPr txBox="1"/>
          <p:nvPr/>
        </p:nvSpPr>
        <p:spPr>
          <a:xfrm>
            <a:off x="680568" y="1640643"/>
            <a:ext cx="7227030" cy="28609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 sz="1600" u="none" cap="none" strike="noStrike">
                <a:solidFill>
                  <a:srgbClr val="FFFFFF"/>
                </a:solidFill>
                <a:latin typeface="Montserrat"/>
                <a:ea typeface="Montserrat"/>
                <a:cs typeface="Montserrat"/>
                <a:sym typeface="Montserrat"/>
              </a:rPr>
              <a:t>Sydney Staffing Strategy (Carrie Mae Version)</a:t>
            </a:r>
            <a:endParaRPr sz="700"/>
          </a:p>
          <a:p>
            <a:pPr indent="0" lvl="0" marL="0" marR="0" rtl="0" algn="l">
              <a:lnSpc>
                <a:spcPct val="140000"/>
              </a:lnSpc>
              <a:spcBef>
                <a:spcPts val="0"/>
              </a:spcBef>
              <a:spcAft>
                <a:spcPts val="0"/>
              </a:spcAft>
              <a:buNone/>
            </a:pPr>
            <a:r>
              <a:t/>
            </a:r>
            <a:endParaRPr b="1" i="0" sz="1600" u="none" cap="none" strike="noStrike">
              <a:solidFill>
                <a:srgbClr val="FFFFFF"/>
              </a:solidFill>
              <a:latin typeface="Montserrat"/>
              <a:ea typeface="Montserrat"/>
              <a:cs typeface="Montserrat"/>
              <a:sym typeface="Montserrat"/>
            </a:endParaRPr>
          </a:p>
          <a:p>
            <a:pPr indent="-146050" lvl="1" marL="292100" marR="0" rtl="0" algn="l">
              <a:lnSpc>
                <a:spcPct val="140000"/>
              </a:lnSpc>
              <a:spcBef>
                <a:spcPts val="0"/>
              </a:spcBef>
              <a:spcAft>
                <a:spcPts val="0"/>
              </a:spcAft>
              <a:buClr>
                <a:srgbClr val="FFFFFF"/>
              </a:buClr>
              <a:buSzPts val="1300"/>
              <a:buFont typeface="Arial"/>
              <a:buChar char="•"/>
            </a:pPr>
            <a:r>
              <a:rPr b="0" i="0" lang="en" sz="1300" u="none" cap="none" strike="noStrike">
                <a:solidFill>
                  <a:srgbClr val="FFFFFF"/>
                </a:solidFill>
                <a:latin typeface="Montserrat"/>
                <a:ea typeface="Montserrat"/>
                <a:cs typeface="Montserrat"/>
                <a:sym typeface="Montserrat"/>
              </a:rPr>
              <a:t>Weekend mornings are maxed out; weekdays are bloated with idle time.</a:t>
            </a:r>
            <a:endParaRPr sz="700"/>
          </a:p>
          <a:p>
            <a:pPr indent="0" lvl="0" marL="0" marR="0" rtl="0" algn="l">
              <a:lnSpc>
                <a:spcPct val="140000"/>
              </a:lnSpc>
              <a:spcBef>
                <a:spcPts val="0"/>
              </a:spcBef>
              <a:spcAft>
                <a:spcPts val="0"/>
              </a:spcAft>
              <a:buNone/>
            </a:pPr>
            <a:r>
              <a:t/>
            </a:r>
            <a:endParaRPr b="0" i="0" sz="1300" u="none" cap="none" strike="noStrike">
              <a:solidFill>
                <a:srgbClr val="FFFFFF"/>
              </a:solidFill>
              <a:latin typeface="Montserrat"/>
              <a:ea typeface="Montserrat"/>
              <a:cs typeface="Montserrat"/>
              <a:sym typeface="Montserrat"/>
            </a:endParaRPr>
          </a:p>
          <a:p>
            <a:pPr indent="-146050" lvl="1" marL="292100" marR="0" rtl="0" algn="l">
              <a:lnSpc>
                <a:spcPct val="140000"/>
              </a:lnSpc>
              <a:spcBef>
                <a:spcPts val="0"/>
              </a:spcBef>
              <a:spcAft>
                <a:spcPts val="0"/>
              </a:spcAft>
              <a:buClr>
                <a:srgbClr val="FFFFFF"/>
              </a:buClr>
              <a:buSzPts val="1300"/>
              <a:buFont typeface="Arial"/>
              <a:buChar char="•"/>
            </a:pPr>
            <a:r>
              <a:rPr b="0" i="0" lang="en" sz="1300" u="none" cap="none" strike="noStrike">
                <a:solidFill>
                  <a:srgbClr val="FFFFFF"/>
                </a:solidFill>
                <a:latin typeface="Montserrat"/>
                <a:ea typeface="Montserrat"/>
                <a:cs typeface="Montserrat"/>
                <a:sym typeface="Montserrat"/>
              </a:rPr>
              <a:t> Hire 1 part-time instructor for 10–15 hrs/week, focused on Sat &amp; Sun 8 am–1 pm (add Fri 9–12 if growth continues).</a:t>
            </a:r>
            <a:endParaRPr sz="700"/>
          </a:p>
          <a:p>
            <a:pPr indent="0" lvl="0" marL="0" marR="0" rtl="0" algn="l">
              <a:lnSpc>
                <a:spcPct val="140000"/>
              </a:lnSpc>
              <a:spcBef>
                <a:spcPts val="0"/>
              </a:spcBef>
              <a:spcAft>
                <a:spcPts val="0"/>
              </a:spcAft>
              <a:buNone/>
            </a:pPr>
            <a:r>
              <a:t/>
            </a:r>
            <a:endParaRPr b="0" i="0" sz="1300" u="none" cap="none" strike="noStrike">
              <a:solidFill>
                <a:srgbClr val="FFFFFF"/>
              </a:solidFill>
              <a:latin typeface="Montserrat"/>
              <a:ea typeface="Montserrat"/>
              <a:cs typeface="Montserrat"/>
              <a:sym typeface="Montserrat"/>
            </a:endParaRPr>
          </a:p>
          <a:p>
            <a:pPr indent="-146050" lvl="1" marL="292100" marR="0" rtl="0" algn="l">
              <a:lnSpc>
                <a:spcPct val="140000"/>
              </a:lnSpc>
              <a:spcBef>
                <a:spcPts val="0"/>
              </a:spcBef>
              <a:spcAft>
                <a:spcPts val="0"/>
              </a:spcAft>
              <a:buClr>
                <a:srgbClr val="FFFFFF"/>
              </a:buClr>
              <a:buSzPts val="1300"/>
              <a:buFont typeface="Arial"/>
              <a:buChar char="•"/>
            </a:pPr>
            <a:r>
              <a:rPr b="0" i="0" lang="en" sz="1300" u="none" cap="none" strike="noStrike">
                <a:solidFill>
                  <a:srgbClr val="FFFFFF"/>
                </a:solidFill>
                <a:latin typeface="Montserrat"/>
                <a:ea typeface="Montserrat"/>
                <a:cs typeface="Montserrat"/>
                <a:sym typeface="Montserrat"/>
              </a:rPr>
              <a:t>That single hire unlocks ~$1.5K/week in recoverable bookings for ~$525/week cost — a 3:1 ROI.</a:t>
            </a:r>
            <a:endParaRPr sz="700"/>
          </a:p>
          <a:p>
            <a:pPr indent="0" lvl="0" marL="0" marR="0" rtl="0" algn="l">
              <a:lnSpc>
                <a:spcPct val="140000"/>
              </a:lnSpc>
              <a:spcBef>
                <a:spcPts val="0"/>
              </a:spcBef>
              <a:spcAft>
                <a:spcPts val="0"/>
              </a:spcAft>
              <a:buNone/>
            </a:pPr>
            <a:r>
              <a:t/>
            </a:r>
            <a:endParaRPr b="0" i="0" sz="1300" u="none" cap="none" strike="noStrike">
              <a:solidFill>
                <a:srgbClr val="FFFFFF"/>
              </a:solidFill>
              <a:latin typeface="Montserrat"/>
              <a:ea typeface="Montserrat"/>
              <a:cs typeface="Montserrat"/>
              <a:sym typeface="Montserrat"/>
            </a:endParaRPr>
          </a:p>
          <a:p>
            <a:pPr indent="-146050" lvl="1" marL="292100" marR="0" rtl="0" algn="l">
              <a:lnSpc>
                <a:spcPct val="140000"/>
              </a:lnSpc>
              <a:spcBef>
                <a:spcPts val="0"/>
              </a:spcBef>
              <a:spcAft>
                <a:spcPts val="0"/>
              </a:spcAft>
              <a:buClr>
                <a:srgbClr val="FFFFFF"/>
              </a:buClr>
              <a:buSzPts val="1300"/>
              <a:buFont typeface="Arial"/>
              <a:buChar char="•"/>
            </a:pPr>
            <a:r>
              <a:rPr b="0" i="0" lang="en" sz="1300" u="none" cap="none" strike="noStrike">
                <a:solidFill>
                  <a:srgbClr val="FFFFFF"/>
                </a:solidFill>
                <a:latin typeface="Montserrat"/>
                <a:ea typeface="Montserrat"/>
                <a:cs typeface="Montserrat"/>
                <a:sym typeface="Montserrat"/>
              </a:rPr>
              <a:t>No new weekday hires needed. Rebalance, don’t expand.</a:t>
            </a:r>
            <a:endParaRPr sz="700"/>
          </a:p>
          <a:p>
            <a:pPr indent="0" lvl="0" marL="0" marR="0" rtl="0" algn="l">
              <a:lnSpc>
                <a:spcPct val="116679"/>
              </a:lnSpc>
              <a:spcBef>
                <a:spcPts val="0"/>
              </a:spcBef>
              <a:spcAft>
                <a:spcPts val="0"/>
              </a:spcAft>
              <a:buNone/>
            </a:pPr>
            <a:r>
              <a:t/>
            </a:r>
            <a:endParaRPr b="0" i="0" sz="1300" u="none" cap="none" strike="noStrike">
              <a:solidFill>
                <a:srgbClr val="FFFFFF"/>
              </a:solidFill>
              <a:latin typeface="Montserrat"/>
              <a:ea typeface="Montserrat"/>
              <a:cs typeface="Montserrat"/>
              <a:sym typeface="Montserrat"/>
            </a:endParaRPr>
          </a:p>
        </p:txBody>
      </p:sp>
      <p:sp>
        <p:nvSpPr>
          <p:cNvPr id="446" name="Google Shape;446;p42"/>
          <p:cNvSpPr/>
          <p:nvPr/>
        </p:nvSpPr>
        <p:spPr>
          <a:xfrm>
            <a:off x="7413212" y="0"/>
            <a:ext cx="1730788" cy="2057400"/>
          </a:xfrm>
          <a:custGeom>
            <a:rect b="b" l="l" r="r" t="t"/>
            <a:pathLst>
              <a:path extrusionOk="0" h="4114800" w="3461576">
                <a:moveTo>
                  <a:pt x="0" y="0"/>
                </a:moveTo>
                <a:lnTo>
                  <a:pt x="3461576" y="0"/>
                </a:lnTo>
                <a:lnTo>
                  <a:pt x="3461576" y="4114800"/>
                </a:lnTo>
                <a:lnTo>
                  <a:pt x="0" y="4114800"/>
                </a:lnTo>
                <a:lnTo>
                  <a:pt x="0" y="0"/>
                </a:lnTo>
                <a:close/>
              </a:path>
            </a:pathLst>
          </a:custGeom>
          <a:blipFill rotWithShape="1">
            <a:blip r:embed="rId3">
              <a:alphaModFix/>
            </a:blip>
            <a:stretch>
              <a:fillRect b="0" l="0" r="0" t="0"/>
            </a:stretch>
          </a:blipFill>
          <a:ln>
            <a:noFill/>
          </a:ln>
        </p:spPr>
      </p:sp>
      <p:sp>
        <p:nvSpPr>
          <p:cNvPr id="447" name="Google Shape;447;p42"/>
          <p:cNvSpPr txBox="1"/>
          <p:nvPr/>
        </p:nvSpPr>
        <p:spPr>
          <a:xfrm>
            <a:off x="514350" y="471488"/>
            <a:ext cx="6455014" cy="891509"/>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 Actionable Info:</a:t>
            </a:r>
            <a:endParaRPr sz="700"/>
          </a:p>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What times/days to hire for:</a:t>
            </a:r>
            <a:endParaRPr sz="700"/>
          </a:p>
        </p:txBody>
      </p:sp>
      <p:grpSp>
        <p:nvGrpSpPr>
          <p:cNvPr id="448" name="Google Shape;448;p42"/>
          <p:cNvGrpSpPr/>
          <p:nvPr/>
        </p:nvGrpSpPr>
        <p:grpSpPr>
          <a:xfrm>
            <a:off x="514350" y="1955151"/>
            <a:ext cx="7559423" cy="2860860"/>
            <a:chOff x="0" y="-28575"/>
            <a:chExt cx="3978225" cy="1407211"/>
          </a:xfrm>
        </p:grpSpPr>
        <p:sp>
          <p:nvSpPr>
            <p:cNvPr id="449" name="Google Shape;449;p42"/>
            <p:cNvSpPr/>
            <p:nvPr/>
          </p:nvSpPr>
          <p:spPr>
            <a:xfrm>
              <a:off x="0" y="0"/>
              <a:ext cx="3978225" cy="1378636"/>
            </a:xfrm>
            <a:custGeom>
              <a:rect b="b" l="l" r="r" t="t"/>
              <a:pathLst>
                <a:path extrusionOk="0" h="1378636" w="3978225">
                  <a:moveTo>
                    <a:pt x="51207" y="0"/>
                  </a:moveTo>
                  <a:lnTo>
                    <a:pt x="3927018" y="0"/>
                  </a:lnTo>
                  <a:cubicBezTo>
                    <a:pt x="3955298" y="0"/>
                    <a:pt x="3978225" y="22926"/>
                    <a:pt x="3978225" y="51207"/>
                  </a:cubicBezTo>
                  <a:lnTo>
                    <a:pt x="3978225" y="1327429"/>
                  </a:lnTo>
                  <a:cubicBezTo>
                    <a:pt x="3978225" y="1355710"/>
                    <a:pt x="3955298" y="1378636"/>
                    <a:pt x="3927018" y="1378636"/>
                  </a:cubicBezTo>
                  <a:lnTo>
                    <a:pt x="51207" y="1378636"/>
                  </a:lnTo>
                  <a:cubicBezTo>
                    <a:pt x="22926" y="1378636"/>
                    <a:pt x="0" y="1355710"/>
                    <a:pt x="0" y="1327429"/>
                  </a:cubicBezTo>
                  <a:lnTo>
                    <a:pt x="0" y="51207"/>
                  </a:lnTo>
                  <a:cubicBezTo>
                    <a:pt x="0" y="22926"/>
                    <a:pt x="22926" y="0"/>
                    <a:pt x="51207"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0" name="Google Shape;450;p42"/>
            <p:cNvSpPr txBox="1"/>
            <p:nvPr/>
          </p:nvSpPr>
          <p:spPr>
            <a:xfrm>
              <a:off x="0" y="-28575"/>
              <a:ext cx="3978224" cy="1407211"/>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1" name="Google Shape;451;p42"/>
          <p:cNvSpPr/>
          <p:nvPr/>
        </p:nvSpPr>
        <p:spPr>
          <a:xfrm>
            <a:off x="7659706" y="4913449"/>
            <a:ext cx="1237801" cy="183055"/>
          </a:xfrm>
          <a:custGeom>
            <a:rect b="b" l="l" r="r" t="t"/>
            <a:pathLst>
              <a:path extrusionOk="0" h="366110" w="2475602">
                <a:moveTo>
                  <a:pt x="0" y="0"/>
                </a:moveTo>
                <a:lnTo>
                  <a:pt x="2475602" y="0"/>
                </a:lnTo>
                <a:lnTo>
                  <a:pt x="2475602" y="366111"/>
                </a:lnTo>
                <a:lnTo>
                  <a:pt x="0" y="36611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55" name="Shape 455"/>
        <p:cNvGrpSpPr/>
        <p:nvPr/>
      </p:nvGrpSpPr>
      <p:grpSpPr>
        <a:xfrm>
          <a:off x="0" y="0"/>
          <a:ext cx="0" cy="0"/>
          <a:chOff x="0" y="0"/>
          <a:chExt cx="0" cy="0"/>
        </a:xfrm>
      </p:grpSpPr>
      <p:grpSp>
        <p:nvGrpSpPr>
          <p:cNvPr id="456" name="Google Shape;456;p43"/>
          <p:cNvGrpSpPr/>
          <p:nvPr/>
        </p:nvGrpSpPr>
        <p:grpSpPr>
          <a:xfrm>
            <a:off x="1573712" y="1383650"/>
            <a:ext cx="1140892" cy="1140892"/>
            <a:chOff x="0" y="0"/>
            <a:chExt cx="812800" cy="812800"/>
          </a:xfrm>
        </p:grpSpPr>
        <p:sp>
          <p:nvSpPr>
            <p:cNvPr id="457" name="Google Shape;457;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8" name="Google Shape;458;p4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9" name="Google Shape;459;p43"/>
          <p:cNvGrpSpPr/>
          <p:nvPr/>
        </p:nvGrpSpPr>
        <p:grpSpPr>
          <a:xfrm>
            <a:off x="4001554" y="1383650"/>
            <a:ext cx="1140892" cy="1140892"/>
            <a:chOff x="0" y="0"/>
            <a:chExt cx="812800" cy="812800"/>
          </a:xfrm>
        </p:grpSpPr>
        <p:sp>
          <p:nvSpPr>
            <p:cNvPr id="460" name="Google Shape;460;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1" name="Google Shape;461;p4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2" name="Google Shape;462;p43"/>
          <p:cNvGrpSpPr/>
          <p:nvPr/>
        </p:nvGrpSpPr>
        <p:grpSpPr>
          <a:xfrm>
            <a:off x="6429396" y="1383650"/>
            <a:ext cx="1140892" cy="1140892"/>
            <a:chOff x="0" y="0"/>
            <a:chExt cx="812800" cy="812800"/>
          </a:xfrm>
        </p:grpSpPr>
        <p:sp>
          <p:nvSpPr>
            <p:cNvPr id="463" name="Google Shape;463;p4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4" name="Google Shape;464;p43"/>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5" name="Google Shape;465;p43"/>
          <p:cNvSpPr txBox="1"/>
          <p:nvPr/>
        </p:nvSpPr>
        <p:spPr>
          <a:xfrm>
            <a:off x="631021" y="826612"/>
            <a:ext cx="5750661" cy="437695"/>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So What Now?</a:t>
            </a:r>
            <a:endParaRPr sz="700"/>
          </a:p>
        </p:txBody>
      </p:sp>
      <p:sp>
        <p:nvSpPr>
          <p:cNvPr id="466" name="Google Shape;466;p43"/>
          <p:cNvSpPr txBox="1"/>
          <p:nvPr/>
        </p:nvSpPr>
        <p:spPr>
          <a:xfrm>
            <a:off x="1872674" y="1712478"/>
            <a:ext cx="542967" cy="516572"/>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1" i="0" lang="en" sz="3200" u="none" cap="none" strike="noStrike">
                <a:solidFill>
                  <a:srgbClr val="FFFFFF"/>
                </a:solidFill>
                <a:latin typeface="Mina"/>
                <a:ea typeface="Mina"/>
                <a:cs typeface="Mina"/>
                <a:sym typeface="Mina"/>
              </a:rPr>
              <a:t>1</a:t>
            </a:r>
            <a:endParaRPr sz="700"/>
          </a:p>
        </p:txBody>
      </p:sp>
      <p:sp>
        <p:nvSpPr>
          <p:cNvPr id="467" name="Google Shape;467;p43"/>
          <p:cNvSpPr txBox="1"/>
          <p:nvPr/>
        </p:nvSpPr>
        <p:spPr>
          <a:xfrm>
            <a:off x="4300517" y="1712478"/>
            <a:ext cx="542967" cy="516572"/>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1" i="0" lang="en" sz="3200" u="none" cap="none" strike="noStrike">
                <a:solidFill>
                  <a:srgbClr val="FFFFFF"/>
                </a:solidFill>
                <a:latin typeface="Mina"/>
                <a:ea typeface="Mina"/>
                <a:cs typeface="Mina"/>
                <a:sym typeface="Mina"/>
              </a:rPr>
              <a:t>2</a:t>
            </a:r>
            <a:endParaRPr sz="700"/>
          </a:p>
        </p:txBody>
      </p:sp>
      <p:sp>
        <p:nvSpPr>
          <p:cNvPr id="468" name="Google Shape;468;p43"/>
          <p:cNvSpPr txBox="1"/>
          <p:nvPr/>
        </p:nvSpPr>
        <p:spPr>
          <a:xfrm>
            <a:off x="6728359" y="1712478"/>
            <a:ext cx="542967" cy="516572"/>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1" i="0" lang="en" sz="3200" u="none" cap="none" strike="noStrike">
                <a:solidFill>
                  <a:srgbClr val="FFFFFF"/>
                </a:solidFill>
                <a:latin typeface="Mina"/>
                <a:ea typeface="Mina"/>
                <a:cs typeface="Mina"/>
                <a:sym typeface="Mina"/>
              </a:rPr>
              <a:t>3</a:t>
            </a:r>
            <a:endParaRPr sz="700"/>
          </a:p>
        </p:txBody>
      </p:sp>
      <p:sp>
        <p:nvSpPr>
          <p:cNvPr id="469" name="Google Shape;469;p43"/>
          <p:cNvSpPr/>
          <p:nvPr/>
        </p:nvSpPr>
        <p:spPr>
          <a:xfrm>
            <a:off x="7570288" y="4732236"/>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3">
              <a:alphaModFix/>
            </a:blip>
            <a:stretch>
              <a:fillRect b="0" l="0" r="0" t="0"/>
            </a:stretch>
          </a:blipFill>
          <a:ln>
            <a:noFill/>
          </a:ln>
        </p:spPr>
      </p:sp>
      <p:grpSp>
        <p:nvGrpSpPr>
          <p:cNvPr id="470" name="Google Shape;470;p43"/>
          <p:cNvGrpSpPr/>
          <p:nvPr/>
        </p:nvGrpSpPr>
        <p:grpSpPr>
          <a:xfrm>
            <a:off x="1244665" y="2765560"/>
            <a:ext cx="1798985" cy="1751836"/>
            <a:chOff x="0" y="-28575"/>
            <a:chExt cx="4797295" cy="4671562"/>
          </a:xfrm>
        </p:grpSpPr>
        <p:sp>
          <p:nvSpPr>
            <p:cNvPr id="471" name="Google Shape;471;p43"/>
            <p:cNvSpPr txBox="1"/>
            <p:nvPr/>
          </p:nvSpPr>
          <p:spPr>
            <a:xfrm>
              <a:off x="271185" y="-28575"/>
              <a:ext cx="4254925" cy="543829"/>
            </a:xfrm>
            <a:prstGeom prst="rect">
              <a:avLst/>
            </a:prstGeom>
            <a:noFill/>
            <a:ln>
              <a:noFill/>
            </a:ln>
          </p:spPr>
          <p:txBody>
            <a:bodyPr anchorCtr="0" anchor="t" bIns="0" lIns="0" spcFirstLastPara="1" rIns="0" wrap="square" tIns="0">
              <a:spAutoFit/>
            </a:bodyPr>
            <a:lstStyle/>
            <a:p>
              <a:pPr indent="0" lvl="0" marL="0" marR="0" rtl="0" algn="ctr">
                <a:lnSpc>
                  <a:spcPct val="130027"/>
                </a:lnSpc>
                <a:spcBef>
                  <a:spcPts val="0"/>
                </a:spcBef>
                <a:spcAft>
                  <a:spcPts val="0"/>
                </a:spcAft>
                <a:buNone/>
              </a:pPr>
              <a:r>
                <a:rPr b="0" i="0" lang="en" sz="1300" u="none" cap="none" strike="noStrike">
                  <a:solidFill>
                    <a:srgbClr val="FFFFFF"/>
                  </a:solidFill>
                  <a:latin typeface="Mina"/>
                  <a:ea typeface="Mina"/>
                  <a:cs typeface="Mina"/>
                  <a:sym typeface="Mina"/>
                </a:rPr>
                <a:t>Gather Your Data</a:t>
              </a:r>
              <a:endParaRPr sz="700"/>
            </a:p>
          </p:txBody>
        </p:sp>
        <p:sp>
          <p:nvSpPr>
            <p:cNvPr id="472" name="Google Shape;472;p43"/>
            <p:cNvSpPr txBox="1"/>
            <p:nvPr/>
          </p:nvSpPr>
          <p:spPr>
            <a:xfrm>
              <a:off x="0" y="1541474"/>
              <a:ext cx="4797295" cy="3101513"/>
            </a:xfrm>
            <a:prstGeom prst="rect">
              <a:avLst/>
            </a:prstGeom>
            <a:noFill/>
            <a:ln>
              <a:noFill/>
            </a:ln>
          </p:spPr>
          <p:txBody>
            <a:bodyPr anchorCtr="0" anchor="t" bIns="0" lIns="0" spcFirstLastPara="1" rIns="0" wrap="square" tIns="0">
              <a:spAutoFit/>
            </a:bodyPr>
            <a:lstStyle/>
            <a:p>
              <a:pPr indent="0" lvl="0" marL="0" marR="0" rtl="0" algn="ctr">
                <a:lnSpc>
                  <a:spcPct val="129988"/>
                </a:lnSpc>
                <a:spcBef>
                  <a:spcPts val="0"/>
                </a:spcBef>
                <a:spcAft>
                  <a:spcPts val="0"/>
                </a:spcAft>
                <a:buNone/>
              </a:pPr>
              <a:r>
                <a:rPr b="0" i="0" lang="en" sz="900" u="none" cap="none" strike="noStrike">
                  <a:solidFill>
                    <a:srgbClr val="FFFFFF"/>
                  </a:solidFill>
                  <a:latin typeface="Mina"/>
                  <a:ea typeface="Mina"/>
                  <a:cs typeface="Mina"/>
                  <a:sym typeface="Mina"/>
                </a:rPr>
                <a:t>AI can’t optimize chaos. You need clean, consistent data — who’s teaching, who’s booking, who’s canceling, and when. If it lives in sticky notes and text messages or is stuck in software..... AI can’t find it - you can’t use it.</a:t>
              </a:r>
              <a:endParaRPr sz="700"/>
            </a:p>
          </p:txBody>
        </p:sp>
        <p:sp>
          <p:nvSpPr>
            <p:cNvPr id="473" name="Google Shape;473;p43"/>
            <p:cNvSpPr txBox="1"/>
            <p:nvPr/>
          </p:nvSpPr>
          <p:spPr>
            <a:xfrm>
              <a:off x="271185" y="496204"/>
              <a:ext cx="4254925" cy="452177"/>
            </a:xfrm>
            <a:prstGeom prst="rect">
              <a:avLst/>
            </a:prstGeom>
            <a:noFill/>
            <a:ln>
              <a:noFill/>
            </a:ln>
          </p:spPr>
          <p:txBody>
            <a:bodyPr anchorCtr="0" anchor="t" bIns="0" lIns="0" spcFirstLastPara="1" rIns="0" wrap="square" tIns="0">
              <a:spAutoFit/>
            </a:bodyPr>
            <a:lstStyle/>
            <a:p>
              <a:pPr indent="0" lvl="0" marL="0" marR="0" rtl="0" algn="ctr">
                <a:lnSpc>
                  <a:spcPct val="130032"/>
                </a:lnSpc>
                <a:spcBef>
                  <a:spcPts val="0"/>
                </a:spcBef>
                <a:spcAft>
                  <a:spcPts val="0"/>
                </a:spcAft>
                <a:buNone/>
              </a:pPr>
              <a:r>
                <a:rPr b="0" i="0" lang="en" sz="1100" u="none" cap="none" strike="noStrike">
                  <a:solidFill>
                    <a:srgbClr val="31EFC3"/>
                  </a:solidFill>
                  <a:latin typeface="Mina"/>
                  <a:ea typeface="Mina"/>
                  <a:cs typeface="Mina"/>
                  <a:sym typeface="Mina"/>
                </a:rPr>
                <a:t>(Seriously, all of it)</a:t>
              </a:r>
              <a:endParaRPr sz="700"/>
            </a:p>
          </p:txBody>
        </p:sp>
      </p:grpSp>
      <p:grpSp>
        <p:nvGrpSpPr>
          <p:cNvPr id="474" name="Google Shape;474;p43"/>
          <p:cNvGrpSpPr/>
          <p:nvPr/>
        </p:nvGrpSpPr>
        <p:grpSpPr>
          <a:xfrm>
            <a:off x="3400113" y="2765560"/>
            <a:ext cx="2343773" cy="1898181"/>
            <a:chOff x="0" y="-28575"/>
            <a:chExt cx="6250061" cy="5061816"/>
          </a:xfrm>
        </p:grpSpPr>
        <p:sp>
          <p:nvSpPr>
            <p:cNvPr id="475" name="Google Shape;475;p43"/>
            <p:cNvSpPr txBox="1"/>
            <p:nvPr/>
          </p:nvSpPr>
          <p:spPr>
            <a:xfrm>
              <a:off x="0" y="-28575"/>
              <a:ext cx="6250061" cy="543829"/>
            </a:xfrm>
            <a:prstGeom prst="rect">
              <a:avLst/>
            </a:prstGeom>
            <a:noFill/>
            <a:ln>
              <a:noFill/>
            </a:ln>
          </p:spPr>
          <p:txBody>
            <a:bodyPr anchorCtr="0" anchor="t" bIns="0" lIns="0" spcFirstLastPara="1" rIns="0" wrap="square" tIns="0">
              <a:spAutoFit/>
            </a:bodyPr>
            <a:lstStyle/>
            <a:p>
              <a:pPr indent="0" lvl="0" marL="0" marR="0" rtl="0" algn="ctr">
                <a:lnSpc>
                  <a:spcPct val="130027"/>
                </a:lnSpc>
                <a:spcBef>
                  <a:spcPts val="0"/>
                </a:spcBef>
                <a:spcAft>
                  <a:spcPts val="0"/>
                </a:spcAft>
                <a:buNone/>
              </a:pPr>
              <a:r>
                <a:rPr b="0" i="0" lang="en" sz="1300" u="none" cap="none" strike="noStrike">
                  <a:solidFill>
                    <a:srgbClr val="FFFFFF"/>
                  </a:solidFill>
                  <a:latin typeface="Mina"/>
                  <a:ea typeface="Mina"/>
                  <a:cs typeface="Mina"/>
                  <a:sym typeface="Mina"/>
                </a:rPr>
                <a:t>Centralize It</a:t>
              </a:r>
              <a:endParaRPr sz="700"/>
            </a:p>
          </p:txBody>
        </p:sp>
        <p:sp>
          <p:nvSpPr>
            <p:cNvPr id="476" name="Google Shape;476;p43"/>
            <p:cNvSpPr txBox="1"/>
            <p:nvPr/>
          </p:nvSpPr>
          <p:spPr>
            <a:xfrm>
              <a:off x="726383" y="1541474"/>
              <a:ext cx="4797295" cy="3491767"/>
            </a:xfrm>
            <a:prstGeom prst="rect">
              <a:avLst/>
            </a:prstGeom>
            <a:noFill/>
            <a:ln>
              <a:noFill/>
            </a:ln>
          </p:spPr>
          <p:txBody>
            <a:bodyPr anchorCtr="0" anchor="t" bIns="0" lIns="0" spcFirstLastPara="1" rIns="0" wrap="square" tIns="0">
              <a:spAutoFit/>
            </a:bodyPr>
            <a:lstStyle/>
            <a:p>
              <a:pPr indent="0" lvl="0" marL="0" marR="0" rtl="0" algn="ctr">
                <a:lnSpc>
                  <a:spcPct val="129988"/>
                </a:lnSpc>
                <a:spcBef>
                  <a:spcPts val="0"/>
                </a:spcBef>
                <a:spcAft>
                  <a:spcPts val="0"/>
                </a:spcAft>
                <a:buNone/>
              </a:pPr>
              <a:r>
                <a:rPr b="0" i="0" lang="en" sz="900" u="none" cap="none" strike="noStrike">
                  <a:solidFill>
                    <a:srgbClr val="FFFFFF"/>
                  </a:solidFill>
                  <a:latin typeface="Mina"/>
                  <a:ea typeface="Mina"/>
                  <a:cs typeface="Mina"/>
                  <a:sym typeface="Mina"/>
                </a:rPr>
                <a:t>Put everything in one place — your lessons, students, payments, feedback and start building your prompts. Systems like BookingTimes already do that heavy lifting. The more connected your info, the smarter your AI can get.</a:t>
              </a:r>
              <a:endParaRPr sz="700"/>
            </a:p>
          </p:txBody>
        </p:sp>
        <p:sp>
          <p:nvSpPr>
            <p:cNvPr id="477" name="Google Shape;477;p43"/>
            <p:cNvSpPr txBox="1"/>
            <p:nvPr/>
          </p:nvSpPr>
          <p:spPr>
            <a:xfrm>
              <a:off x="0" y="496204"/>
              <a:ext cx="6250061" cy="452177"/>
            </a:xfrm>
            <a:prstGeom prst="rect">
              <a:avLst/>
            </a:prstGeom>
            <a:noFill/>
            <a:ln>
              <a:noFill/>
            </a:ln>
          </p:spPr>
          <p:txBody>
            <a:bodyPr anchorCtr="0" anchor="t" bIns="0" lIns="0" spcFirstLastPara="1" rIns="0" wrap="square" tIns="0">
              <a:spAutoFit/>
            </a:bodyPr>
            <a:lstStyle/>
            <a:p>
              <a:pPr indent="0" lvl="0" marL="0" marR="0" rtl="0" algn="ctr">
                <a:lnSpc>
                  <a:spcPct val="130032"/>
                </a:lnSpc>
                <a:spcBef>
                  <a:spcPts val="0"/>
                </a:spcBef>
                <a:spcAft>
                  <a:spcPts val="0"/>
                </a:spcAft>
                <a:buNone/>
              </a:pPr>
              <a:r>
                <a:rPr b="0" i="0" lang="en" sz="1100" u="none" cap="none" strike="noStrike">
                  <a:solidFill>
                    <a:srgbClr val="31EFC3"/>
                  </a:solidFill>
                  <a:latin typeface="Mina"/>
                  <a:ea typeface="Mina"/>
                  <a:cs typeface="Mina"/>
                  <a:sym typeface="Mina"/>
                </a:rPr>
                <a:t>(This is where magic starts)</a:t>
              </a:r>
              <a:endParaRPr sz="700"/>
            </a:p>
          </p:txBody>
        </p:sp>
      </p:grpSp>
      <p:grpSp>
        <p:nvGrpSpPr>
          <p:cNvPr id="478" name="Google Shape;478;p43"/>
          <p:cNvGrpSpPr/>
          <p:nvPr/>
        </p:nvGrpSpPr>
        <p:grpSpPr>
          <a:xfrm>
            <a:off x="5960654" y="2765560"/>
            <a:ext cx="2078377" cy="1898181"/>
            <a:chOff x="0" y="-28575"/>
            <a:chExt cx="5542340" cy="5061816"/>
          </a:xfrm>
        </p:grpSpPr>
        <p:sp>
          <p:nvSpPr>
            <p:cNvPr id="479" name="Google Shape;479;p43"/>
            <p:cNvSpPr txBox="1"/>
            <p:nvPr/>
          </p:nvSpPr>
          <p:spPr>
            <a:xfrm>
              <a:off x="0" y="-28575"/>
              <a:ext cx="5542340" cy="543829"/>
            </a:xfrm>
            <a:prstGeom prst="rect">
              <a:avLst/>
            </a:prstGeom>
            <a:noFill/>
            <a:ln>
              <a:noFill/>
            </a:ln>
          </p:spPr>
          <p:txBody>
            <a:bodyPr anchorCtr="0" anchor="t" bIns="0" lIns="0" spcFirstLastPara="1" rIns="0" wrap="square" tIns="0">
              <a:spAutoFit/>
            </a:bodyPr>
            <a:lstStyle/>
            <a:p>
              <a:pPr indent="0" lvl="0" marL="0" marR="0" rtl="0" algn="ctr">
                <a:lnSpc>
                  <a:spcPct val="130027"/>
                </a:lnSpc>
                <a:spcBef>
                  <a:spcPts val="0"/>
                </a:spcBef>
                <a:spcAft>
                  <a:spcPts val="0"/>
                </a:spcAft>
                <a:buNone/>
              </a:pPr>
              <a:r>
                <a:rPr b="0" i="0" lang="en" sz="1300" u="none" cap="none" strike="noStrike">
                  <a:solidFill>
                    <a:srgbClr val="FFFFFF"/>
                  </a:solidFill>
                  <a:latin typeface="Mina"/>
                  <a:ea typeface="Mina"/>
                  <a:cs typeface="Mina"/>
                  <a:sym typeface="Mina"/>
                </a:rPr>
                <a:t>Automate With Purpose</a:t>
              </a:r>
              <a:endParaRPr sz="700"/>
            </a:p>
          </p:txBody>
        </p:sp>
        <p:sp>
          <p:nvSpPr>
            <p:cNvPr id="480" name="Google Shape;480;p43"/>
            <p:cNvSpPr txBox="1"/>
            <p:nvPr/>
          </p:nvSpPr>
          <p:spPr>
            <a:xfrm>
              <a:off x="372523" y="1541474"/>
              <a:ext cx="4797295" cy="3491767"/>
            </a:xfrm>
            <a:prstGeom prst="rect">
              <a:avLst/>
            </a:prstGeom>
            <a:noFill/>
            <a:ln>
              <a:noFill/>
            </a:ln>
          </p:spPr>
          <p:txBody>
            <a:bodyPr anchorCtr="0" anchor="t" bIns="0" lIns="0" spcFirstLastPara="1" rIns="0" wrap="square" tIns="0">
              <a:spAutoFit/>
            </a:bodyPr>
            <a:lstStyle/>
            <a:p>
              <a:pPr indent="0" lvl="0" marL="0" marR="0" rtl="0" algn="ctr">
                <a:lnSpc>
                  <a:spcPct val="129988"/>
                </a:lnSpc>
                <a:spcBef>
                  <a:spcPts val="0"/>
                </a:spcBef>
                <a:spcAft>
                  <a:spcPts val="0"/>
                </a:spcAft>
                <a:buNone/>
              </a:pPr>
              <a:r>
                <a:rPr b="0" i="0" lang="en" sz="900" u="none" cap="none" strike="noStrike">
                  <a:solidFill>
                    <a:srgbClr val="FFFFFF"/>
                  </a:solidFill>
                  <a:latin typeface="Mina"/>
                  <a:ea typeface="Mina"/>
                  <a:cs typeface="Mina"/>
                  <a:sym typeface="Mina"/>
                </a:rPr>
                <a:t>Once your data’s in shape, let AI handle the grind: scheduling, reminders, basic customer service, procedures, reporting and summarizing your business. It’ll feel like hiring a silent, overachieving assistant who never sleeps or complains.</a:t>
              </a:r>
              <a:endParaRPr sz="700"/>
            </a:p>
          </p:txBody>
        </p:sp>
        <p:sp>
          <p:nvSpPr>
            <p:cNvPr id="481" name="Google Shape;481;p43"/>
            <p:cNvSpPr txBox="1"/>
            <p:nvPr/>
          </p:nvSpPr>
          <p:spPr>
            <a:xfrm>
              <a:off x="0" y="496204"/>
              <a:ext cx="5542340" cy="452177"/>
            </a:xfrm>
            <a:prstGeom prst="rect">
              <a:avLst/>
            </a:prstGeom>
            <a:noFill/>
            <a:ln>
              <a:noFill/>
            </a:ln>
          </p:spPr>
          <p:txBody>
            <a:bodyPr anchorCtr="0" anchor="t" bIns="0" lIns="0" spcFirstLastPara="1" rIns="0" wrap="square" tIns="0">
              <a:spAutoFit/>
            </a:bodyPr>
            <a:lstStyle/>
            <a:p>
              <a:pPr indent="0" lvl="0" marL="0" marR="0" rtl="0" algn="ctr">
                <a:lnSpc>
                  <a:spcPct val="130032"/>
                </a:lnSpc>
                <a:spcBef>
                  <a:spcPts val="0"/>
                </a:spcBef>
                <a:spcAft>
                  <a:spcPts val="0"/>
                </a:spcAft>
                <a:buNone/>
              </a:pPr>
              <a:r>
                <a:rPr b="0" i="0" lang="en" sz="1100" u="none" cap="none" strike="noStrike">
                  <a:solidFill>
                    <a:srgbClr val="31EFC3"/>
                  </a:solidFill>
                  <a:latin typeface="Mina"/>
                  <a:ea typeface="Mina"/>
                  <a:cs typeface="Mina"/>
                  <a:sym typeface="Mina"/>
                </a:rPr>
                <a:t>(Start with what hurts)</a:t>
              </a:r>
              <a:endParaRPr sz="700"/>
            </a:p>
          </p:txBody>
        </p:sp>
      </p:grpSp>
      <p:sp>
        <p:nvSpPr>
          <p:cNvPr id="482" name="Google Shape;482;p43"/>
          <p:cNvSpPr/>
          <p:nvPr/>
        </p:nvSpPr>
        <p:spPr>
          <a:xfrm>
            <a:off x="7784565" y="0"/>
            <a:ext cx="1359435" cy="1383650"/>
          </a:xfrm>
          <a:custGeom>
            <a:rect b="b" l="l" r="r" t="t"/>
            <a:pathLst>
              <a:path extrusionOk="0" h="2767299" w="2718871">
                <a:moveTo>
                  <a:pt x="0" y="0"/>
                </a:moveTo>
                <a:lnTo>
                  <a:pt x="2718871" y="0"/>
                </a:lnTo>
                <a:lnTo>
                  <a:pt x="2718871" y="2767299"/>
                </a:lnTo>
                <a:lnTo>
                  <a:pt x="0" y="2767299"/>
                </a:lnTo>
                <a:lnTo>
                  <a:pt x="0" y="0"/>
                </a:lnTo>
                <a:close/>
              </a:path>
            </a:pathLst>
          </a:custGeom>
          <a:blipFill rotWithShape="1">
            <a:blip r:embed="rId4">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8" name="Shape 138"/>
        <p:cNvGrpSpPr/>
        <p:nvPr/>
      </p:nvGrpSpPr>
      <p:grpSpPr>
        <a:xfrm>
          <a:off x="0" y="0"/>
          <a:ext cx="0" cy="0"/>
          <a:chOff x="0" y="0"/>
          <a:chExt cx="0" cy="0"/>
        </a:xfrm>
      </p:grpSpPr>
      <p:sp>
        <p:nvSpPr>
          <p:cNvPr id="139" name="Google Shape;139;p26"/>
          <p:cNvSpPr/>
          <p:nvPr/>
        </p:nvSpPr>
        <p:spPr>
          <a:xfrm>
            <a:off x="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3">
              <a:alphaModFix/>
            </a:blip>
            <a:stretch>
              <a:fillRect b="0" l="0" r="0" t="0"/>
            </a:stretch>
          </a:blipFill>
          <a:ln>
            <a:noFill/>
          </a:ln>
        </p:spPr>
      </p:sp>
      <p:sp>
        <p:nvSpPr>
          <p:cNvPr id="140" name="Google Shape;140;p26"/>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4">
              <a:alphaModFix/>
            </a:blip>
            <a:stretch>
              <a:fillRect b="0" l="0" r="0" t="0"/>
            </a:stretch>
          </a:blipFill>
          <a:ln>
            <a:noFill/>
          </a:ln>
        </p:spPr>
      </p:sp>
      <p:cxnSp>
        <p:nvCxnSpPr>
          <p:cNvPr id="141" name="Google Shape;141;p26"/>
          <p:cNvCxnSpPr/>
          <p:nvPr/>
        </p:nvCxnSpPr>
        <p:spPr>
          <a:xfrm>
            <a:off x="4314822" y="2643289"/>
            <a:ext cx="0" cy="2249836"/>
          </a:xfrm>
          <a:prstGeom prst="straightConnector1">
            <a:avLst/>
          </a:prstGeom>
          <a:noFill/>
          <a:ln cap="flat" cmpd="sng" w="19050">
            <a:solidFill>
              <a:srgbClr val="0368FE"/>
            </a:solidFill>
            <a:prstDash val="solid"/>
            <a:round/>
            <a:headEnd len="sm" w="sm" type="none"/>
            <a:tailEnd len="sm" w="sm" type="none"/>
          </a:ln>
        </p:spPr>
      </p:cxnSp>
      <p:cxnSp>
        <p:nvCxnSpPr>
          <p:cNvPr id="142" name="Google Shape;142;p26"/>
          <p:cNvCxnSpPr/>
          <p:nvPr/>
        </p:nvCxnSpPr>
        <p:spPr>
          <a:xfrm>
            <a:off x="1811679" y="2643289"/>
            <a:ext cx="0" cy="2249836"/>
          </a:xfrm>
          <a:prstGeom prst="straightConnector1">
            <a:avLst/>
          </a:prstGeom>
          <a:noFill/>
          <a:ln cap="flat" cmpd="sng" w="19050">
            <a:solidFill>
              <a:srgbClr val="0368FE"/>
            </a:solidFill>
            <a:prstDash val="solid"/>
            <a:round/>
            <a:headEnd len="sm" w="sm" type="none"/>
            <a:tailEnd len="sm" w="sm" type="none"/>
          </a:ln>
        </p:spPr>
      </p:cxnSp>
      <p:cxnSp>
        <p:nvCxnSpPr>
          <p:cNvPr id="143" name="Google Shape;143;p26"/>
          <p:cNvCxnSpPr/>
          <p:nvPr/>
        </p:nvCxnSpPr>
        <p:spPr>
          <a:xfrm>
            <a:off x="6819897" y="2643290"/>
            <a:ext cx="0" cy="2341364"/>
          </a:xfrm>
          <a:prstGeom prst="straightConnector1">
            <a:avLst/>
          </a:prstGeom>
          <a:noFill/>
          <a:ln cap="flat" cmpd="sng" w="19050">
            <a:solidFill>
              <a:srgbClr val="0368FE"/>
            </a:solidFill>
            <a:prstDash val="solid"/>
            <a:round/>
            <a:headEnd len="sm" w="sm" type="none"/>
            <a:tailEnd len="sm" w="sm" type="none"/>
          </a:ln>
        </p:spPr>
      </p:cxnSp>
      <p:sp>
        <p:nvSpPr>
          <p:cNvPr id="144" name="Google Shape;144;p26"/>
          <p:cNvSpPr/>
          <p:nvPr/>
        </p:nvSpPr>
        <p:spPr>
          <a:xfrm>
            <a:off x="7134674" y="2643289"/>
            <a:ext cx="514350" cy="611412"/>
          </a:xfrm>
          <a:custGeom>
            <a:rect b="b" l="l" r="r" t="t"/>
            <a:pathLst>
              <a:path extrusionOk="0" h="1222823" w="1028700">
                <a:moveTo>
                  <a:pt x="0" y="0"/>
                </a:moveTo>
                <a:lnTo>
                  <a:pt x="1028700" y="0"/>
                </a:lnTo>
                <a:lnTo>
                  <a:pt x="1028700" y="1222823"/>
                </a:lnTo>
                <a:lnTo>
                  <a:pt x="0" y="1222823"/>
                </a:lnTo>
                <a:lnTo>
                  <a:pt x="0" y="0"/>
                </a:lnTo>
                <a:close/>
              </a:path>
            </a:pathLst>
          </a:custGeom>
          <a:blipFill rotWithShape="1">
            <a:blip r:embed="rId5">
              <a:alphaModFix/>
            </a:blip>
            <a:stretch>
              <a:fillRect b="0" l="0" r="0" t="0"/>
            </a:stretch>
          </a:blipFill>
          <a:ln>
            <a:noFill/>
          </a:ln>
        </p:spPr>
      </p:sp>
      <p:sp>
        <p:nvSpPr>
          <p:cNvPr id="145" name="Google Shape;145;p26"/>
          <p:cNvSpPr txBox="1"/>
          <p:nvPr/>
        </p:nvSpPr>
        <p:spPr>
          <a:xfrm>
            <a:off x="1238941" y="952740"/>
            <a:ext cx="6824757" cy="439072"/>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Are You Currently Using AI?</a:t>
            </a:r>
            <a:endParaRPr sz="700"/>
          </a:p>
        </p:txBody>
      </p:sp>
      <p:sp>
        <p:nvSpPr>
          <p:cNvPr id="146" name="Google Shape;146;p26"/>
          <p:cNvSpPr txBox="1"/>
          <p:nvPr/>
        </p:nvSpPr>
        <p:spPr>
          <a:xfrm>
            <a:off x="1159621" y="344994"/>
            <a:ext cx="6824757" cy="439072"/>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POP QUIZ</a:t>
            </a:r>
            <a:endParaRPr sz="700"/>
          </a:p>
        </p:txBody>
      </p:sp>
      <p:sp>
        <p:nvSpPr>
          <p:cNvPr id="147" name="Google Shape;147;p26"/>
          <p:cNvSpPr txBox="1"/>
          <p:nvPr/>
        </p:nvSpPr>
        <p:spPr>
          <a:xfrm>
            <a:off x="257172" y="2974283"/>
            <a:ext cx="1219791" cy="439071"/>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Yes</a:t>
            </a:r>
            <a:endParaRPr sz="700"/>
          </a:p>
        </p:txBody>
      </p:sp>
      <p:sp>
        <p:nvSpPr>
          <p:cNvPr id="148" name="Google Shape;148;p26"/>
          <p:cNvSpPr txBox="1"/>
          <p:nvPr/>
        </p:nvSpPr>
        <p:spPr>
          <a:xfrm>
            <a:off x="2453355" y="2974283"/>
            <a:ext cx="1219791" cy="439071"/>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No</a:t>
            </a:r>
            <a:endParaRPr sz="700"/>
          </a:p>
        </p:txBody>
      </p:sp>
      <p:sp>
        <p:nvSpPr>
          <p:cNvPr id="149" name="Google Shape;149;p26"/>
          <p:cNvSpPr txBox="1"/>
          <p:nvPr/>
        </p:nvSpPr>
        <p:spPr>
          <a:xfrm>
            <a:off x="4957760" y="2748065"/>
            <a:ext cx="1219790" cy="891509"/>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I Don’t Know</a:t>
            </a:r>
            <a:endParaRPr sz="700"/>
          </a:p>
        </p:txBody>
      </p:sp>
      <p:sp>
        <p:nvSpPr>
          <p:cNvPr id="150" name="Google Shape;150;p26"/>
          <p:cNvSpPr txBox="1"/>
          <p:nvPr/>
        </p:nvSpPr>
        <p:spPr>
          <a:xfrm>
            <a:off x="7091360" y="2799579"/>
            <a:ext cx="1734140" cy="439072"/>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AI:</a:t>
            </a:r>
            <a:endParaRPr sz="700"/>
          </a:p>
        </p:txBody>
      </p:sp>
      <p:sp>
        <p:nvSpPr>
          <p:cNvPr id="151" name="Google Shape;151;p26"/>
          <p:cNvSpPr txBox="1"/>
          <p:nvPr/>
        </p:nvSpPr>
        <p:spPr>
          <a:xfrm>
            <a:off x="7091360" y="3443957"/>
            <a:ext cx="1734000" cy="948600"/>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“Guilty as charged.”</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86" name="Shape 486"/>
        <p:cNvGrpSpPr/>
        <p:nvPr/>
      </p:nvGrpSpPr>
      <p:grpSpPr>
        <a:xfrm>
          <a:off x="0" y="0"/>
          <a:ext cx="0" cy="0"/>
          <a:chOff x="0" y="0"/>
          <a:chExt cx="0" cy="0"/>
        </a:xfrm>
      </p:grpSpPr>
      <p:grpSp>
        <p:nvGrpSpPr>
          <p:cNvPr id="487" name="Google Shape;487;p44"/>
          <p:cNvGrpSpPr/>
          <p:nvPr/>
        </p:nvGrpSpPr>
        <p:grpSpPr>
          <a:xfrm>
            <a:off x="631021" y="2272842"/>
            <a:ext cx="7559468" cy="1479507"/>
            <a:chOff x="0" y="-28575"/>
            <a:chExt cx="3978225" cy="778601"/>
          </a:xfrm>
        </p:grpSpPr>
        <p:sp>
          <p:nvSpPr>
            <p:cNvPr id="488" name="Google Shape;488;p44"/>
            <p:cNvSpPr/>
            <p:nvPr/>
          </p:nvSpPr>
          <p:spPr>
            <a:xfrm>
              <a:off x="0" y="0"/>
              <a:ext cx="3978225" cy="750026"/>
            </a:xfrm>
            <a:custGeom>
              <a:rect b="b" l="l" r="r" t="t"/>
              <a:pathLst>
                <a:path extrusionOk="0" h="750026" w="3978225">
                  <a:moveTo>
                    <a:pt x="51207" y="0"/>
                  </a:moveTo>
                  <a:lnTo>
                    <a:pt x="3927018" y="0"/>
                  </a:lnTo>
                  <a:cubicBezTo>
                    <a:pt x="3955298" y="0"/>
                    <a:pt x="3978225" y="22926"/>
                    <a:pt x="3978225" y="51207"/>
                  </a:cubicBezTo>
                  <a:lnTo>
                    <a:pt x="3978225" y="698819"/>
                  </a:lnTo>
                  <a:cubicBezTo>
                    <a:pt x="3978225" y="727100"/>
                    <a:pt x="3955298" y="750026"/>
                    <a:pt x="3927018" y="750026"/>
                  </a:cubicBezTo>
                  <a:lnTo>
                    <a:pt x="51207" y="750026"/>
                  </a:lnTo>
                  <a:cubicBezTo>
                    <a:pt x="22926" y="750026"/>
                    <a:pt x="0" y="727100"/>
                    <a:pt x="0" y="698819"/>
                  </a:cubicBezTo>
                  <a:lnTo>
                    <a:pt x="0" y="51207"/>
                  </a:lnTo>
                  <a:cubicBezTo>
                    <a:pt x="0" y="22926"/>
                    <a:pt x="22926" y="0"/>
                    <a:pt x="51207"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9" name="Google Shape;489;p44"/>
            <p:cNvSpPr txBox="1"/>
            <p:nvPr/>
          </p:nvSpPr>
          <p:spPr>
            <a:xfrm>
              <a:off x="0" y="-28575"/>
              <a:ext cx="3978224" cy="778601"/>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90" name="Google Shape;490;p44"/>
          <p:cNvSpPr txBox="1"/>
          <p:nvPr/>
        </p:nvSpPr>
        <p:spPr>
          <a:xfrm>
            <a:off x="631051" y="1422050"/>
            <a:ext cx="7559400" cy="400200"/>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And with that being said.......Now, </a:t>
            </a:r>
            <a:r>
              <a:rPr b="1" lang="en" sz="2600">
                <a:solidFill>
                  <a:srgbClr val="FFFFFF"/>
                </a:solidFill>
                <a:latin typeface="League Spartan"/>
                <a:ea typeface="League Spartan"/>
                <a:cs typeface="League Spartan"/>
                <a:sym typeface="League Spartan"/>
              </a:rPr>
              <a:t>t</a:t>
            </a:r>
            <a:r>
              <a:rPr b="1" i="0" lang="en" sz="2600" u="none" cap="none" strike="noStrike">
                <a:solidFill>
                  <a:srgbClr val="FFFFFF"/>
                </a:solidFill>
                <a:latin typeface="League Spartan"/>
                <a:ea typeface="League Spartan"/>
                <a:cs typeface="League Spartan"/>
                <a:sym typeface="League Spartan"/>
              </a:rPr>
              <a:t>he good part</a:t>
            </a:r>
            <a:endParaRPr sz="700"/>
          </a:p>
        </p:txBody>
      </p:sp>
      <p:sp>
        <p:nvSpPr>
          <p:cNvPr id="491" name="Google Shape;491;p44"/>
          <p:cNvSpPr txBox="1"/>
          <p:nvPr/>
        </p:nvSpPr>
        <p:spPr>
          <a:xfrm>
            <a:off x="1097350" y="2553875"/>
            <a:ext cx="6626809" cy="881253"/>
          </a:xfrm>
          <a:prstGeom prst="rect">
            <a:avLst/>
          </a:prstGeom>
          <a:noFill/>
          <a:ln>
            <a:noFill/>
          </a:ln>
        </p:spPr>
        <p:txBody>
          <a:bodyPr anchorCtr="0" anchor="t" bIns="0" lIns="0" spcFirstLastPara="1" rIns="0" wrap="square" tIns="0">
            <a:spAutoFit/>
          </a:bodyPr>
          <a:lstStyle/>
          <a:p>
            <a:pPr indent="0" lvl="0" marL="0" marR="0" rtl="0" algn="ctr">
              <a:lnSpc>
                <a:spcPct val="138000"/>
              </a:lnSpc>
              <a:spcBef>
                <a:spcPts val="0"/>
              </a:spcBef>
              <a:spcAft>
                <a:spcPts val="0"/>
              </a:spcAft>
              <a:buNone/>
            </a:pPr>
            <a:r>
              <a:rPr b="0" i="0" lang="en" sz="5200" u="none" cap="none" strike="noStrike">
                <a:solidFill>
                  <a:srgbClr val="FFFFFF"/>
                </a:solidFill>
                <a:latin typeface="Mina"/>
                <a:ea typeface="Mina"/>
                <a:cs typeface="Mina"/>
                <a:sym typeface="Mina"/>
              </a:rPr>
              <a:t>Meet Maverick</a:t>
            </a:r>
            <a:endParaRPr sz="700"/>
          </a:p>
        </p:txBody>
      </p:sp>
      <p:sp>
        <p:nvSpPr>
          <p:cNvPr id="492" name="Google Shape;492;p44"/>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96" name="Shape 496"/>
        <p:cNvGrpSpPr/>
        <p:nvPr/>
      </p:nvGrpSpPr>
      <p:grpSpPr>
        <a:xfrm>
          <a:off x="0" y="0"/>
          <a:ext cx="0" cy="0"/>
          <a:chOff x="0" y="0"/>
          <a:chExt cx="0" cy="0"/>
        </a:xfrm>
      </p:grpSpPr>
      <p:grpSp>
        <p:nvGrpSpPr>
          <p:cNvPr id="497" name="Google Shape;497;p45"/>
          <p:cNvGrpSpPr/>
          <p:nvPr/>
        </p:nvGrpSpPr>
        <p:grpSpPr>
          <a:xfrm>
            <a:off x="614128" y="2222996"/>
            <a:ext cx="1794294" cy="448237"/>
            <a:chOff x="0" y="-28575"/>
            <a:chExt cx="923067" cy="230594"/>
          </a:xfrm>
        </p:grpSpPr>
        <p:sp>
          <p:nvSpPr>
            <p:cNvPr id="498" name="Google Shape;498;p45"/>
            <p:cNvSpPr/>
            <p:nvPr/>
          </p:nvSpPr>
          <p:spPr>
            <a:xfrm>
              <a:off x="0" y="0"/>
              <a:ext cx="923067" cy="202019"/>
            </a:xfrm>
            <a:custGeom>
              <a:rect b="b" l="l" r="r" t="t"/>
              <a:pathLst>
                <a:path extrusionOk="0" h="202019" w="923067">
                  <a:moveTo>
                    <a:pt x="101009" y="0"/>
                  </a:moveTo>
                  <a:lnTo>
                    <a:pt x="822058" y="0"/>
                  </a:lnTo>
                  <a:cubicBezTo>
                    <a:pt x="877844" y="0"/>
                    <a:pt x="923067" y="45223"/>
                    <a:pt x="923067" y="101009"/>
                  </a:cubicBezTo>
                  <a:lnTo>
                    <a:pt x="923067" y="101009"/>
                  </a:lnTo>
                  <a:cubicBezTo>
                    <a:pt x="923067" y="156795"/>
                    <a:pt x="877844" y="202019"/>
                    <a:pt x="822058"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9" name="Google Shape;499;p45"/>
            <p:cNvSpPr txBox="1"/>
            <p:nvPr/>
          </p:nvSpPr>
          <p:spPr>
            <a:xfrm>
              <a:off x="0" y="-28575"/>
              <a:ext cx="923067" cy="230594"/>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0" name="Google Shape;500;p45"/>
          <p:cNvGrpSpPr/>
          <p:nvPr/>
        </p:nvGrpSpPr>
        <p:grpSpPr>
          <a:xfrm>
            <a:off x="3605480" y="2222996"/>
            <a:ext cx="1794293" cy="448237"/>
            <a:chOff x="0" y="-28575"/>
            <a:chExt cx="923067" cy="230594"/>
          </a:xfrm>
        </p:grpSpPr>
        <p:sp>
          <p:nvSpPr>
            <p:cNvPr id="501" name="Google Shape;501;p45"/>
            <p:cNvSpPr/>
            <p:nvPr/>
          </p:nvSpPr>
          <p:spPr>
            <a:xfrm>
              <a:off x="0" y="0"/>
              <a:ext cx="923067" cy="202019"/>
            </a:xfrm>
            <a:custGeom>
              <a:rect b="b" l="l" r="r" t="t"/>
              <a:pathLst>
                <a:path extrusionOk="0" h="202019" w="923067">
                  <a:moveTo>
                    <a:pt x="101009" y="0"/>
                  </a:moveTo>
                  <a:lnTo>
                    <a:pt x="822058" y="0"/>
                  </a:lnTo>
                  <a:cubicBezTo>
                    <a:pt x="877844" y="0"/>
                    <a:pt x="923067" y="45223"/>
                    <a:pt x="923067" y="101009"/>
                  </a:cubicBezTo>
                  <a:lnTo>
                    <a:pt x="923067" y="101009"/>
                  </a:lnTo>
                  <a:cubicBezTo>
                    <a:pt x="923067" y="156795"/>
                    <a:pt x="877844" y="202019"/>
                    <a:pt x="822058"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2" name="Google Shape;502;p45"/>
            <p:cNvSpPr txBox="1"/>
            <p:nvPr/>
          </p:nvSpPr>
          <p:spPr>
            <a:xfrm>
              <a:off x="0" y="-28575"/>
              <a:ext cx="923067" cy="230594"/>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3" name="Google Shape;503;p45"/>
          <p:cNvGrpSpPr/>
          <p:nvPr/>
        </p:nvGrpSpPr>
        <p:grpSpPr>
          <a:xfrm>
            <a:off x="6596831" y="2222996"/>
            <a:ext cx="1933041" cy="448237"/>
            <a:chOff x="0" y="-28575"/>
            <a:chExt cx="994445" cy="230594"/>
          </a:xfrm>
        </p:grpSpPr>
        <p:sp>
          <p:nvSpPr>
            <p:cNvPr id="504" name="Google Shape;504;p45"/>
            <p:cNvSpPr/>
            <p:nvPr/>
          </p:nvSpPr>
          <p:spPr>
            <a:xfrm>
              <a:off x="0" y="0"/>
              <a:ext cx="994445" cy="202019"/>
            </a:xfrm>
            <a:custGeom>
              <a:rect b="b" l="l" r="r" t="t"/>
              <a:pathLst>
                <a:path extrusionOk="0" h="202019" w="994445">
                  <a:moveTo>
                    <a:pt x="101009" y="0"/>
                  </a:moveTo>
                  <a:lnTo>
                    <a:pt x="893436" y="0"/>
                  </a:lnTo>
                  <a:cubicBezTo>
                    <a:pt x="949222" y="0"/>
                    <a:pt x="994445" y="45223"/>
                    <a:pt x="994445" y="101009"/>
                  </a:cubicBezTo>
                  <a:lnTo>
                    <a:pt x="994445" y="101009"/>
                  </a:lnTo>
                  <a:cubicBezTo>
                    <a:pt x="994445" y="156795"/>
                    <a:pt x="949222" y="202019"/>
                    <a:pt x="893436"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05" name="Google Shape;505;p45"/>
            <p:cNvSpPr txBox="1"/>
            <p:nvPr/>
          </p:nvSpPr>
          <p:spPr>
            <a:xfrm>
              <a:off x="0" y="-28575"/>
              <a:ext cx="994445" cy="230594"/>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6" name="Google Shape;506;p45"/>
          <p:cNvSpPr/>
          <p:nvPr/>
        </p:nvSpPr>
        <p:spPr>
          <a:xfrm>
            <a:off x="6787015" y="4629150"/>
            <a:ext cx="1842635" cy="272503"/>
          </a:xfrm>
          <a:custGeom>
            <a:rect b="b" l="l" r="r" t="t"/>
            <a:pathLst>
              <a:path extrusionOk="0" h="545005" w="3685271">
                <a:moveTo>
                  <a:pt x="0" y="0"/>
                </a:moveTo>
                <a:lnTo>
                  <a:pt x="3685271" y="0"/>
                </a:lnTo>
                <a:lnTo>
                  <a:pt x="3685271" y="545005"/>
                </a:lnTo>
                <a:lnTo>
                  <a:pt x="0" y="545005"/>
                </a:lnTo>
                <a:lnTo>
                  <a:pt x="0" y="0"/>
                </a:lnTo>
                <a:close/>
              </a:path>
            </a:pathLst>
          </a:custGeom>
          <a:blipFill rotWithShape="1">
            <a:blip r:embed="rId3">
              <a:alphaModFix/>
            </a:blip>
            <a:stretch>
              <a:fillRect b="0" l="0" r="0" t="0"/>
            </a:stretch>
          </a:blipFill>
          <a:ln>
            <a:noFill/>
          </a:ln>
        </p:spPr>
      </p:sp>
      <p:sp>
        <p:nvSpPr>
          <p:cNvPr id="507" name="Google Shape;507;p45"/>
          <p:cNvSpPr/>
          <p:nvPr/>
        </p:nvSpPr>
        <p:spPr>
          <a:xfrm>
            <a:off x="6787015" y="2845852"/>
            <a:ext cx="1550218" cy="1550218"/>
          </a:xfrm>
          <a:custGeom>
            <a:rect b="b" l="l" r="r" t="t"/>
            <a:pathLst>
              <a:path extrusionOk="0" h="3100437" w="3100437">
                <a:moveTo>
                  <a:pt x="0" y="0"/>
                </a:moveTo>
                <a:lnTo>
                  <a:pt x="3100437" y="0"/>
                </a:lnTo>
                <a:lnTo>
                  <a:pt x="3100437" y="3100437"/>
                </a:lnTo>
                <a:lnTo>
                  <a:pt x="0" y="3100437"/>
                </a:lnTo>
                <a:lnTo>
                  <a:pt x="0" y="0"/>
                </a:lnTo>
                <a:close/>
              </a:path>
            </a:pathLst>
          </a:custGeom>
          <a:blipFill rotWithShape="1">
            <a:blip r:embed="rId4">
              <a:alphaModFix/>
            </a:blip>
            <a:stretch>
              <a:fillRect b="0" l="0" r="0" t="0"/>
            </a:stretch>
          </a:blipFill>
          <a:ln>
            <a:noFill/>
          </a:ln>
        </p:spPr>
      </p:sp>
      <p:sp>
        <p:nvSpPr>
          <p:cNvPr id="508" name="Google Shape;508;p45"/>
          <p:cNvSpPr/>
          <p:nvPr/>
        </p:nvSpPr>
        <p:spPr>
          <a:xfrm>
            <a:off x="723667" y="2876041"/>
            <a:ext cx="1550219" cy="1550219"/>
          </a:xfrm>
          <a:custGeom>
            <a:rect b="b" l="l" r="r" t="t"/>
            <a:pathLst>
              <a:path extrusionOk="0" h="3100437" w="3100437">
                <a:moveTo>
                  <a:pt x="0" y="0"/>
                </a:moveTo>
                <a:lnTo>
                  <a:pt x="3100437" y="0"/>
                </a:lnTo>
                <a:lnTo>
                  <a:pt x="3100437" y="3100438"/>
                </a:lnTo>
                <a:lnTo>
                  <a:pt x="0" y="3100438"/>
                </a:lnTo>
                <a:lnTo>
                  <a:pt x="0" y="0"/>
                </a:lnTo>
                <a:close/>
              </a:path>
            </a:pathLst>
          </a:custGeom>
          <a:blipFill rotWithShape="1">
            <a:blip r:embed="rId5">
              <a:alphaModFix/>
            </a:blip>
            <a:stretch>
              <a:fillRect b="0" l="0" r="0" t="0"/>
            </a:stretch>
          </a:blipFill>
          <a:ln>
            <a:noFill/>
          </a:ln>
        </p:spPr>
      </p:sp>
      <p:sp>
        <p:nvSpPr>
          <p:cNvPr id="509" name="Google Shape;509;p45"/>
          <p:cNvSpPr/>
          <p:nvPr/>
        </p:nvSpPr>
        <p:spPr>
          <a:xfrm>
            <a:off x="3796891" y="2845852"/>
            <a:ext cx="1550218" cy="1550218"/>
          </a:xfrm>
          <a:custGeom>
            <a:rect b="b" l="l" r="r" t="t"/>
            <a:pathLst>
              <a:path extrusionOk="0" h="3100437" w="3100437">
                <a:moveTo>
                  <a:pt x="0" y="0"/>
                </a:moveTo>
                <a:lnTo>
                  <a:pt x="3100438" y="0"/>
                </a:lnTo>
                <a:lnTo>
                  <a:pt x="3100438" y="3100437"/>
                </a:lnTo>
                <a:lnTo>
                  <a:pt x="0" y="3100437"/>
                </a:lnTo>
                <a:lnTo>
                  <a:pt x="0" y="0"/>
                </a:lnTo>
                <a:close/>
              </a:path>
            </a:pathLst>
          </a:custGeom>
          <a:blipFill rotWithShape="1">
            <a:blip r:embed="rId6">
              <a:alphaModFix/>
            </a:blip>
            <a:stretch>
              <a:fillRect b="0" l="0" r="0" t="0"/>
            </a:stretch>
          </a:blipFill>
          <a:ln>
            <a:noFill/>
          </a:ln>
        </p:spPr>
      </p:sp>
      <p:sp>
        <p:nvSpPr>
          <p:cNvPr id="510" name="Google Shape;510;p45"/>
          <p:cNvSpPr txBox="1"/>
          <p:nvPr/>
        </p:nvSpPr>
        <p:spPr>
          <a:xfrm>
            <a:off x="614128" y="870533"/>
            <a:ext cx="6990338" cy="437695"/>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Questions or Comments?</a:t>
            </a:r>
            <a:endParaRPr sz="700"/>
          </a:p>
        </p:txBody>
      </p:sp>
      <p:sp>
        <p:nvSpPr>
          <p:cNvPr id="511" name="Google Shape;511;p45"/>
          <p:cNvSpPr txBox="1"/>
          <p:nvPr/>
        </p:nvSpPr>
        <p:spPr>
          <a:xfrm>
            <a:off x="614128" y="1615267"/>
            <a:ext cx="6694541" cy="320374"/>
          </a:xfrm>
          <a:prstGeom prst="rect">
            <a:avLst/>
          </a:prstGeom>
          <a:noFill/>
          <a:ln>
            <a:noFill/>
          </a:ln>
        </p:spPr>
        <p:txBody>
          <a:bodyPr anchorCtr="0" anchor="t" bIns="0" lIns="0" spcFirstLastPara="1" rIns="0" wrap="square" tIns="0">
            <a:spAutoFit/>
          </a:bodyPr>
          <a:lstStyle/>
          <a:p>
            <a:pPr indent="0" lvl="0" marL="0" marR="0" rtl="0" algn="l">
              <a:lnSpc>
                <a:spcPct val="171084"/>
              </a:lnSpc>
              <a:spcBef>
                <a:spcPts val="0"/>
              </a:spcBef>
              <a:spcAft>
                <a:spcPts val="0"/>
              </a:spcAft>
              <a:buNone/>
            </a:pPr>
            <a:r>
              <a:rPr b="0" i="0" lang="en" sz="800" u="none" cap="none" strike="noStrike">
                <a:solidFill>
                  <a:srgbClr val="FFFFFF"/>
                </a:solidFill>
                <a:latin typeface="Mina"/>
                <a:ea typeface="Mina"/>
                <a:cs typeface="Mina"/>
                <a:sym typeface="Mina"/>
              </a:rPr>
              <a:t>The future of healthcare promises incredible advancements powered by artificial intelligence. AI is poised to revolutionize disease prevention, diagnosis, and treatment, paving the way for personalized medicine and improved patient outcomes.</a:t>
            </a:r>
            <a:endParaRPr sz="700"/>
          </a:p>
        </p:txBody>
      </p:sp>
      <p:sp>
        <p:nvSpPr>
          <p:cNvPr id="512" name="Google Shape;512;p45"/>
          <p:cNvSpPr txBox="1"/>
          <p:nvPr/>
        </p:nvSpPr>
        <p:spPr>
          <a:xfrm>
            <a:off x="723667" y="2389620"/>
            <a:ext cx="1590908" cy="163040"/>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000" u="none" cap="none" strike="noStrike">
                <a:solidFill>
                  <a:srgbClr val="FFFFFF"/>
                </a:solidFill>
                <a:latin typeface="Mina"/>
                <a:ea typeface="Mina"/>
                <a:cs typeface="Mina"/>
                <a:sym typeface="Mina"/>
              </a:rPr>
              <a:t>More About BT</a:t>
            </a:r>
            <a:endParaRPr sz="700"/>
          </a:p>
        </p:txBody>
      </p:sp>
      <p:sp>
        <p:nvSpPr>
          <p:cNvPr id="513" name="Google Shape;513;p45"/>
          <p:cNvSpPr txBox="1"/>
          <p:nvPr/>
        </p:nvSpPr>
        <p:spPr>
          <a:xfrm>
            <a:off x="3707173" y="2389620"/>
            <a:ext cx="1590908" cy="163040"/>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000" u="none" cap="none" strike="noStrike">
                <a:solidFill>
                  <a:srgbClr val="FFFFFF"/>
                </a:solidFill>
                <a:latin typeface="Mina"/>
                <a:ea typeface="Mina"/>
                <a:cs typeface="Mina"/>
                <a:sym typeface="Mina"/>
              </a:rPr>
              <a:t>Download Presentation</a:t>
            </a:r>
            <a:endParaRPr sz="700"/>
          </a:p>
        </p:txBody>
      </p:sp>
      <p:sp>
        <p:nvSpPr>
          <p:cNvPr id="514" name="Google Shape;514;p45"/>
          <p:cNvSpPr txBox="1"/>
          <p:nvPr/>
        </p:nvSpPr>
        <p:spPr>
          <a:xfrm>
            <a:off x="6639061" y="2389620"/>
            <a:ext cx="1848582" cy="163040"/>
          </a:xfrm>
          <a:prstGeom prst="rect">
            <a:avLst/>
          </a:prstGeom>
          <a:noFill/>
          <a:ln>
            <a:noFill/>
          </a:ln>
        </p:spPr>
        <p:txBody>
          <a:bodyPr anchorCtr="0" anchor="t" bIns="0" lIns="0" spcFirstLastPara="1" rIns="0" wrap="square" tIns="0">
            <a:spAutoFit/>
          </a:bodyPr>
          <a:lstStyle/>
          <a:p>
            <a:pPr indent="0" lvl="0" marL="0" marR="0" rtl="0" algn="ctr">
              <a:lnSpc>
                <a:spcPct val="129990"/>
              </a:lnSpc>
              <a:spcBef>
                <a:spcPts val="0"/>
              </a:spcBef>
              <a:spcAft>
                <a:spcPts val="0"/>
              </a:spcAft>
              <a:buNone/>
            </a:pPr>
            <a:r>
              <a:rPr b="0" i="0" lang="en" sz="1000" u="none" cap="none" strike="noStrike">
                <a:solidFill>
                  <a:srgbClr val="FFFFFF"/>
                </a:solidFill>
                <a:latin typeface="Mina"/>
                <a:ea typeface="Mina"/>
                <a:cs typeface="Mina"/>
                <a:sym typeface="Mina"/>
              </a:rPr>
              <a:t>Contact Carrie</a:t>
            </a:r>
            <a:endParaRPr sz="700"/>
          </a:p>
        </p:txBody>
      </p:sp>
      <p:sp>
        <p:nvSpPr>
          <p:cNvPr id="515" name="Google Shape;515;p45"/>
          <p:cNvSpPr/>
          <p:nvPr/>
        </p:nvSpPr>
        <p:spPr>
          <a:xfrm>
            <a:off x="7413212" y="0"/>
            <a:ext cx="1730788" cy="2057400"/>
          </a:xfrm>
          <a:custGeom>
            <a:rect b="b" l="l" r="r" t="t"/>
            <a:pathLst>
              <a:path extrusionOk="0" h="4114800" w="3461576">
                <a:moveTo>
                  <a:pt x="0" y="0"/>
                </a:moveTo>
                <a:lnTo>
                  <a:pt x="3461576" y="0"/>
                </a:lnTo>
                <a:lnTo>
                  <a:pt x="3461576" y="4114800"/>
                </a:lnTo>
                <a:lnTo>
                  <a:pt x="0" y="411480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5" name="Shape 155"/>
        <p:cNvGrpSpPr/>
        <p:nvPr/>
      </p:nvGrpSpPr>
      <p:grpSpPr>
        <a:xfrm>
          <a:off x="0" y="0"/>
          <a:ext cx="0" cy="0"/>
          <a:chOff x="0" y="0"/>
          <a:chExt cx="0" cy="0"/>
        </a:xfrm>
      </p:grpSpPr>
      <p:sp>
        <p:nvSpPr>
          <p:cNvPr id="156" name="Google Shape;156;p27"/>
          <p:cNvSpPr/>
          <p:nvPr/>
        </p:nvSpPr>
        <p:spPr>
          <a:xfrm>
            <a:off x="773170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3">
              <a:alphaModFix/>
            </a:blip>
            <a:stretch>
              <a:fillRect b="0" l="0" r="0" t="0"/>
            </a:stretch>
          </a:blipFill>
          <a:ln>
            <a:noFill/>
          </a:ln>
        </p:spPr>
      </p:sp>
      <p:sp>
        <p:nvSpPr>
          <p:cNvPr id="157" name="Google Shape;157;p27"/>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4">
              <a:alphaModFix/>
            </a:blip>
            <a:stretch>
              <a:fillRect b="0" l="0" r="0" t="0"/>
            </a:stretch>
          </a:blipFill>
          <a:ln>
            <a:noFill/>
          </a:ln>
        </p:spPr>
      </p:sp>
      <p:cxnSp>
        <p:nvCxnSpPr>
          <p:cNvPr id="158" name="Google Shape;158;p27"/>
          <p:cNvCxnSpPr/>
          <p:nvPr/>
        </p:nvCxnSpPr>
        <p:spPr>
          <a:xfrm>
            <a:off x="4572000" y="1534687"/>
            <a:ext cx="0" cy="3246120"/>
          </a:xfrm>
          <a:prstGeom prst="straightConnector1">
            <a:avLst/>
          </a:prstGeom>
          <a:noFill/>
          <a:ln cap="flat" cmpd="sng" w="19050">
            <a:solidFill>
              <a:srgbClr val="0368FE"/>
            </a:solidFill>
            <a:prstDash val="solid"/>
            <a:round/>
            <a:headEnd len="sm" w="sm" type="none"/>
            <a:tailEnd len="sm" w="sm" type="none"/>
          </a:ln>
        </p:spPr>
      </p:cxnSp>
      <p:sp>
        <p:nvSpPr>
          <p:cNvPr id="159" name="Google Shape;159;p27"/>
          <p:cNvSpPr txBox="1"/>
          <p:nvPr/>
        </p:nvSpPr>
        <p:spPr>
          <a:xfrm>
            <a:off x="1173909" y="741204"/>
            <a:ext cx="6824757" cy="439072"/>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Driven By AI: The Moment We Are In</a:t>
            </a:r>
            <a:endParaRPr sz="700"/>
          </a:p>
        </p:txBody>
      </p:sp>
      <p:sp>
        <p:nvSpPr>
          <p:cNvPr id="160" name="Google Shape;160;p27"/>
          <p:cNvSpPr txBox="1"/>
          <p:nvPr/>
        </p:nvSpPr>
        <p:spPr>
          <a:xfrm>
            <a:off x="1173909" y="2020299"/>
            <a:ext cx="3216701" cy="439072"/>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Social Adoption</a:t>
            </a:r>
            <a:endParaRPr sz="700"/>
          </a:p>
        </p:txBody>
      </p:sp>
      <p:sp>
        <p:nvSpPr>
          <p:cNvPr id="161" name="Google Shape;161;p27"/>
          <p:cNvSpPr txBox="1"/>
          <p:nvPr/>
        </p:nvSpPr>
        <p:spPr>
          <a:xfrm>
            <a:off x="1173909" y="3727605"/>
            <a:ext cx="3216701" cy="439072"/>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Business Adoption</a:t>
            </a:r>
            <a:endParaRPr sz="700"/>
          </a:p>
        </p:txBody>
      </p:sp>
      <p:sp>
        <p:nvSpPr>
          <p:cNvPr id="162" name="Google Shape;162;p27"/>
          <p:cNvSpPr txBox="1"/>
          <p:nvPr/>
        </p:nvSpPr>
        <p:spPr>
          <a:xfrm>
            <a:off x="4948933" y="1926005"/>
            <a:ext cx="3216702" cy="299276"/>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Internet: </a:t>
            </a:r>
            <a:endParaRPr sz="700"/>
          </a:p>
        </p:txBody>
      </p:sp>
      <p:sp>
        <p:nvSpPr>
          <p:cNvPr id="163" name="Google Shape;163;p27"/>
          <p:cNvSpPr txBox="1"/>
          <p:nvPr/>
        </p:nvSpPr>
        <p:spPr>
          <a:xfrm>
            <a:off x="4948933" y="2262107"/>
            <a:ext cx="3216702" cy="299276"/>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TikTok:</a:t>
            </a:r>
            <a:endParaRPr sz="700"/>
          </a:p>
        </p:txBody>
      </p:sp>
      <p:sp>
        <p:nvSpPr>
          <p:cNvPr id="164" name="Google Shape;164;p27"/>
          <p:cNvSpPr txBox="1"/>
          <p:nvPr/>
        </p:nvSpPr>
        <p:spPr>
          <a:xfrm>
            <a:off x="1173909" y="2430795"/>
            <a:ext cx="1870300" cy="299276"/>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100 M Users</a:t>
            </a:r>
            <a:endParaRPr sz="700"/>
          </a:p>
        </p:txBody>
      </p:sp>
      <p:sp>
        <p:nvSpPr>
          <p:cNvPr id="165" name="Google Shape;165;p27"/>
          <p:cNvSpPr txBox="1"/>
          <p:nvPr/>
        </p:nvSpPr>
        <p:spPr>
          <a:xfrm>
            <a:off x="4948933" y="2599483"/>
            <a:ext cx="1363507" cy="299276"/>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Instagram: </a:t>
            </a:r>
            <a:endParaRPr sz="700"/>
          </a:p>
        </p:txBody>
      </p:sp>
      <p:sp>
        <p:nvSpPr>
          <p:cNvPr id="166" name="Google Shape;166;p27"/>
          <p:cNvSpPr txBox="1"/>
          <p:nvPr/>
        </p:nvSpPr>
        <p:spPr>
          <a:xfrm>
            <a:off x="4948933" y="2936859"/>
            <a:ext cx="380180" cy="299276"/>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0368FE"/>
                </a:solidFill>
                <a:latin typeface="League Spartan"/>
                <a:ea typeface="League Spartan"/>
                <a:cs typeface="League Spartan"/>
                <a:sym typeface="League Spartan"/>
              </a:rPr>
              <a:t>AI: </a:t>
            </a:r>
            <a:endParaRPr sz="700"/>
          </a:p>
        </p:txBody>
      </p:sp>
      <p:sp>
        <p:nvSpPr>
          <p:cNvPr id="167" name="Google Shape;167;p27"/>
          <p:cNvSpPr txBox="1"/>
          <p:nvPr/>
        </p:nvSpPr>
        <p:spPr>
          <a:xfrm>
            <a:off x="6103982" y="1924732"/>
            <a:ext cx="1287900" cy="277200"/>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7 Years</a:t>
            </a:r>
            <a:endParaRPr sz="700"/>
          </a:p>
        </p:txBody>
      </p:sp>
      <p:sp>
        <p:nvSpPr>
          <p:cNvPr id="168" name="Google Shape;168;p27"/>
          <p:cNvSpPr txBox="1"/>
          <p:nvPr/>
        </p:nvSpPr>
        <p:spPr>
          <a:xfrm>
            <a:off x="5927299" y="2262108"/>
            <a:ext cx="3216600" cy="277200"/>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9 Months</a:t>
            </a:r>
            <a:endParaRPr sz="700"/>
          </a:p>
        </p:txBody>
      </p:sp>
      <p:sp>
        <p:nvSpPr>
          <p:cNvPr id="169" name="Google Shape;169;p27"/>
          <p:cNvSpPr txBox="1"/>
          <p:nvPr/>
        </p:nvSpPr>
        <p:spPr>
          <a:xfrm>
            <a:off x="6390315" y="2599483"/>
            <a:ext cx="1250100" cy="277200"/>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2.5 Years</a:t>
            </a:r>
            <a:endParaRPr sz="700"/>
          </a:p>
        </p:txBody>
      </p:sp>
      <p:sp>
        <p:nvSpPr>
          <p:cNvPr id="170" name="Google Shape;170;p27"/>
          <p:cNvSpPr txBox="1"/>
          <p:nvPr/>
        </p:nvSpPr>
        <p:spPr>
          <a:xfrm>
            <a:off x="5395772" y="2936859"/>
            <a:ext cx="1514700" cy="277200"/>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0368FE"/>
                </a:solidFill>
                <a:latin typeface="League Spartan"/>
                <a:ea typeface="League Spartan"/>
                <a:cs typeface="League Spartan"/>
                <a:sym typeface="League Spartan"/>
              </a:rPr>
              <a:t>Weeks</a:t>
            </a:r>
            <a:endParaRPr sz="700"/>
          </a:p>
        </p:txBody>
      </p:sp>
      <p:sp>
        <p:nvSpPr>
          <p:cNvPr id="171" name="Google Shape;171;p27"/>
          <p:cNvSpPr txBox="1"/>
          <p:nvPr/>
        </p:nvSpPr>
        <p:spPr>
          <a:xfrm>
            <a:off x="4948933" y="3741893"/>
            <a:ext cx="3216600" cy="656700"/>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78% of companies use AI (up from 55% in 23)</a:t>
            </a:r>
            <a:endParaRPr sz="700"/>
          </a:p>
        </p:txBody>
      </p:sp>
      <p:sp>
        <p:nvSpPr>
          <p:cNvPr id="172" name="Google Shape;172;p27"/>
          <p:cNvSpPr txBox="1"/>
          <p:nvPr/>
        </p:nvSpPr>
        <p:spPr>
          <a:xfrm>
            <a:off x="1173909" y="4953297"/>
            <a:ext cx="4456778" cy="97663"/>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600" u="none" cap="none" strike="noStrike">
                <a:solidFill>
                  <a:srgbClr val="FFFFFF"/>
                </a:solidFill>
                <a:latin typeface="League Spartan"/>
                <a:ea typeface="League Spartan"/>
                <a:cs typeface="League Spartan"/>
                <a:sym typeface="League Spartan"/>
              </a:rPr>
              <a:t>“The State of AI in Early 2024: Gen AI adoption spikes and starts to generate value.” McKinsey Global Survey, May 2024.</a:t>
            </a:r>
            <a:endParaRPr sz="700"/>
          </a:p>
        </p:txBody>
      </p:sp>
      <p:sp>
        <p:nvSpPr>
          <p:cNvPr id="173" name="Google Shape;173;p27"/>
          <p:cNvSpPr txBox="1"/>
          <p:nvPr/>
        </p:nvSpPr>
        <p:spPr>
          <a:xfrm>
            <a:off x="1173909" y="4186806"/>
            <a:ext cx="1870300" cy="299275"/>
          </a:xfrm>
          <a:prstGeom prst="rect">
            <a:avLst/>
          </a:prstGeom>
          <a:noFill/>
          <a:ln>
            <a:noFill/>
          </a:ln>
        </p:spPr>
        <p:txBody>
          <a:bodyPr anchorCtr="0" anchor="t" bIns="0" lIns="0" spcFirstLastPara="1" rIns="0" wrap="square" tIns="0">
            <a:spAutoFit/>
          </a:bodyPr>
          <a:lstStyle/>
          <a:p>
            <a:pPr indent="0" lvl="0" marL="0" marR="0" rtl="0" algn="just">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 Using AI</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7" name="Shape 177"/>
        <p:cNvGrpSpPr/>
        <p:nvPr/>
      </p:nvGrpSpPr>
      <p:grpSpPr>
        <a:xfrm>
          <a:off x="0" y="0"/>
          <a:ext cx="0" cy="0"/>
          <a:chOff x="0" y="0"/>
          <a:chExt cx="0" cy="0"/>
        </a:xfrm>
      </p:grpSpPr>
      <p:sp>
        <p:nvSpPr>
          <p:cNvPr id="178" name="Google Shape;178;p28"/>
          <p:cNvSpPr/>
          <p:nvPr/>
        </p:nvSpPr>
        <p:spPr>
          <a:xfrm>
            <a:off x="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3">
              <a:alphaModFix/>
            </a:blip>
            <a:stretch>
              <a:fillRect b="0" l="0" r="0" t="0"/>
            </a:stretch>
          </a:blipFill>
          <a:ln>
            <a:noFill/>
          </a:ln>
        </p:spPr>
      </p:sp>
      <p:sp>
        <p:nvSpPr>
          <p:cNvPr id="179" name="Google Shape;179;p28"/>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4">
              <a:alphaModFix/>
            </a:blip>
            <a:stretch>
              <a:fillRect b="0" l="0" r="0" t="0"/>
            </a:stretch>
          </a:blipFill>
          <a:ln>
            <a:noFill/>
          </a:ln>
        </p:spPr>
      </p:sp>
      <p:sp>
        <p:nvSpPr>
          <p:cNvPr id="180" name="Google Shape;180;p28"/>
          <p:cNvSpPr txBox="1"/>
          <p:nvPr/>
        </p:nvSpPr>
        <p:spPr>
          <a:xfrm>
            <a:off x="1090704" y="2330783"/>
            <a:ext cx="3216702" cy="439072"/>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Projections</a:t>
            </a:r>
            <a:endParaRPr sz="700"/>
          </a:p>
        </p:txBody>
      </p:sp>
      <p:sp>
        <p:nvSpPr>
          <p:cNvPr id="181" name="Google Shape;181;p28"/>
          <p:cNvSpPr txBox="1"/>
          <p:nvPr/>
        </p:nvSpPr>
        <p:spPr>
          <a:xfrm>
            <a:off x="1042527" y="4967584"/>
            <a:ext cx="7429882" cy="97663"/>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600" u="none" cap="none" strike="noStrike">
                <a:solidFill>
                  <a:srgbClr val="FFFFFF"/>
                </a:solidFill>
                <a:latin typeface="League Spartan"/>
                <a:ea typeface="League Spartan"/>
                <a:cs typeface="League Spartan"/>
                <a:sym typeface="League Spartan"/>
              </a:rPr>
              <a:t>“The State of AI in Early 2024: Gen AI adoption spikes and starts to generate value.” McKinsey Global Survey, May 2024.</a:t>
            </a:r>
            <a:endParaRPr sz="700"/>
          </a:p>
        </p:txBody>
      </p:sp>
      <p:cxnSp>
        <p:nvCxnSpPr>
          <p:cNvPr id="182" name="Google Shape;182;p28"/>
          <p:cNvCxnSpPr/>
          <p:nvPr/>
        </p:nvCxnSpPr>
        <p:spPr>
          <a:xfrm>
            <a:off x="4572000" y="1534687"/>
            <a:ext cx="0" cy="3246120"/>
          </a:xfrm>
          <a:prstGeom prst="straightConnector1">
            <a:avLst/>
          </a:prstGeom>
          <a:noFill/>
          <a:ln cap="flat" cmpd="sng" w="19050">
            <a:solidFill>
              <a:srgbClr val="0368FE"/>
            </a:solidFill>
            <a:prstDash val="solid"/>
            <a:round/>
            <a:headEnd len="sm" w="sm" type="none"/>
            <a:tailEnd len="sm" w="sm" type="none"/>
          </a:ln>
        </p:spPr>
      </p:cxnSp>
      <p:sp>
        <p:nvSpPr>
          <p:cNvPr id="183" name="Google Shape;183;p28"/>
          <p:cNvSpPr txBox="1"/>
          <p:nvPr/>
        </p:nvSpPr>
        <p:spPr>
          <a:xfrm>
            <a:off x="5115342" y="1506112"/>
            <a:ext cx="3216702" cy="1537525"/>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Generative AI could add up to  US$4.4 trillion annually to the global economy.</a:t>
            </a:r>
            <a:endParaRPr sz="700"/>
          </a:p>
          <a:p>
            <a:pPr indent="0" lvl="0" marL="0" marR="0" rtl="0" algn="l">
              <a:lnSpc>
                <a:spcPct val="137000"/>
              </a:lnSpc>
              <a:spcBef>
                <a:spcPts val="0"/>
              </a:spcBef>
              <a:spcAft>
                <a:spcPts val="0"/>
              </a:spcAft>
              <a:buNone/>
            </a:pPr>
            <a:r>
              <a:t/>
            </a:r>
            <a:endParaRPr b="1" i="0" sz="1800" u="none" cap="none" strike="noStrike">
              <a:solidFill>
                <a:srgbClr val="FFFFFF"/>
              </a:solidFill>
              <a:latin typeface="League Spartan"/>
              <a:ea typeface="League Spartan"/>
              <a:cs typeface="League Spartan"/>
              <a:sym typeface="League Spartan"/>
            </a:endParaRPr>
          </a:p>
        </p:txBody>
      </p:sp>
      <p:sp>
        <p:nvSpPr>
          <p:cNvPr id="184" name="Google Shape;184;p28"/>
          <p:cNvSpPr txBox="1"/>
          <p:nvPr/>
        </p:nvSpPr>
        <p:spPr>
          <a:xfrm>
            <a:off x="5115342" y="3272032"/>
            <a:ext cx="3514307" cy="608838"/>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1800" u="none" cap="none" strike="noStrike">
                <a:solidFill>
                  <a:srgbClr val="FFFFFF"/>
                </a:solidFill>
                <a:latin typeface="League Spartan"/>
                <a:ea typeface="League Spartan"/>
                <a:cs typeface="League Spartan"/>
                <a:sym typeface="League Spartan"/>
              </a:rPr>
              <a:t>75% of that falls into 4 business function categories:</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88" name="Shape 188"/>
        <p:cNvGrpSpPr/>
        <p:nvPr/>
      </p:nvGrpSpPr>
      <p:grpSpPr>
        <a:xfrm>
          <a:off x="0" y="0"/>
          <a:ext cx="0" cy="0"/>
          <a:chOff x="0" y="0"/>
          <a:chExt cx="0" cy="0"/>
        </a:xfrm>
      </p:grpSpPr>
      <p:sp>
        <p:nvSpPr>
          <p:cNvPr id="189" name="Google Shape;189;p29"/>
          <p:cNvSpPr/>
          <p:nvPr/>
        </p:nvSpPr>
        <p:spPr>
          <a:xfrm>
            <a:off x="773170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3">
              <a:alphaModFix/>
            </a:blip>
            <a:stretch>
              <a:fillRect b="0" l="0" r="0" t="0"/>
            </a:stretch>
          </a:blipFill>
          <a:ln>
            <a:noFill/>
          </a:ln>
        </p:spPr>
      </p:sp>
      <p:sp>
        <p:nvSpPr>
          <p:cNvPr id="190" name="Google Shape;190;p29"/>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4">
              <a:alphaModFix/>
            </a:blip>
            <a:stretch>
              <a:fillRect b="0" l="0" r="0" t="0"/>
            </a:stretch>
          </a:blipFill>
          <a:ln>
            <a:noFill/>
          </a:ln>
        </p:spPr>
      </p:sp>
      <p:sp>
        <p:nvSpPr>
          <p:cNvPr id="191" name="Google Shape;191;p29"/>
          <p:cNvSpPr/>
          <p:nvPr/>
        </p:nvSpPr>
        <p:spPr>
          <a:xfrm>
            <a:off x="914400" y="852678"/>
            <a:ext cx="3657600" cy="1719072"/>
          </a:xfrm>
          <a:custGeom>
            <a:rect b="b" l="l" r="r" t="t"/>
            <a:pathLst>
              <a:path extrusionOk="0" h="3438144" w="7315200">
                <a:moveTo>
                  <a:pt x="0" y="0"/>
                </a:moveTo>
                <a:lnTo>
                  <a:pt x="7315200" y="0"/>
                </a:lnTo>
                <a:lnTo>
                  <a:pt x="7315200" y="3438144"/>
                </a:lnTo>
                <a:lnTo>
                  <a:pt x="0" y="3438144"/>
                </a:lnTo>
                <a:lnTo>
                  <a:pt x="0" y="0"/>
                </a:lnTo>
                <a:close/>
              </a:path>
            </a:pathLst>
          </a:custGeom>
          <a:blipFill rotWithShape="1">
            <a:blip r:embed="rId5">
              <a:alphaModFix/>
            </a:blip>
            <a:stretch>
              <a:fillRect b="0" l="0" r="0" t="0"/>
            </a:stretch>
          </a:blipFill>
          <a:ln>
            <a:noFill/>
          </a:ln>
        </p:spPr>
      </p:sp>
      <p:cxnSp>
        <p:nvCxnSpPr>
          <p:cNvPr id="192" name="Google Shape;192;p29"/>
          <p:cNvCxnSpPr/>
          <p:nvPr/>
        </p:nvCxnSpPr>
        <p:spPr>
          <a:xfrm>
            <a:off x="4493379" y="996799"/>
            <a:ext cx="0" cy="3246120"/>
          </a:xfrm>
          <a:prstGeom prst="straightConnector1">
            <a:avLst/>
          </a:prstGeom>
          <a:noFill/>
          <a:ln cap="flat" cmpd="sng" w="19050">
            <a:solidFill>
              <a:srgbClr val="FFFFFF"/>
            </a:solidFill>
            <a:prstDash val="solid"/>
            <a:round/>
            <a:headEnd len="sm" w="sm" type="none"/>
            <a:tailEnd len="sm" w="sm" type="none"/>
          </a:ln>
        </p:spPr>
      </p:cxnSp>
      <p:cxnSp>
        <p:nvCxnSpPr>
          <p:cNvPr id="193" name="Google Shape;193;p29"/>
          <p:cNvCxnSpPr/>
          <p:nvPr/>
        </p:nvCxnSpPr>
        <p:spPr>
          <a:xfrm>
            <a:off x="963905" y="2567470"/>
            <a:ext cx="7587124" cy="0"/>
          </a:xfrm>
          <a:prstGeom prst="straightConnector1">
            <a:avLst/>
          </a:prstGeom>
          <a:noFill/>
          <a:ln cap="flat" cmpd="sng" w="19050">
            <a:solidFill>
              <a:srgbClr val="FFFFFF"/>
            </a:solidFill>
            <a:prstDash val="solid"/>
            <a:round/>
            <a:headEnd len="sm" w="sm" type="none"/>
            <a:tailEnd len="sm" w="sm" type="none"/>
          </a:ln>
        </p:spPr>
      </p:cxnSp>
      <p:sp>
        <p:nvSpPr>
          <p:cNvPr id="194" name="Google Shape;194;p29"/>
          <p:cNvSpPr txBox="1"/>
          <p:nvPr/>
        </p:nvSpPr>
        <p:spPr>
          <a:xfrm>
            <a:off x="1221084" y="1594791"/>
            <a:ext cx="3216701" cy="439072"/>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 Operations</a:t>
            </a:r>
            <a:endParaRPr sz="700"/>
          </a:p>
        </p:txBody>
      </p:sp>
      <p:sp>
        <p:nvSpPr>
          <p:cNvPr id="195" name="Google Shape;195;p29"/>
          <p:cNvSpPr txBox="1"/>
          <p:nvPr/>
        </p:nvSpPr>
        <p:spPr>
          <a:xfrm>
            <a:off x="1042527" y="4967584"/>
            <a:ext cx="7429882" cy="97663"/>
          </a:xfrm>
          <a:prstGeom prst="rect">
            <a:avLst/>
          </a:prstGeom>
          <a:noFill/>
          <a:ln>
            <a:noFill/>
          </a:ln>
        </p:spPr>
        <p:txBody>
          <a:bodyPr anchorCtr="0" anchor="t" bIns="0" lIns="0" spcFirstLastPara="1" rIns="0" wrap="square" tIns="0">
            <a:spAutoFit/>
          </a:bodyPr>
          <a:lstStyle/>
          <a:p>
            <a:pPr indent="0" lvl="0" marL="0" marR="0" rtl="0" algn="l">
              <a:lnSpc>
                <a:spcPct val="137000"/>
              </a:lnSpc>
              <a:spcBef>
                <a:spcPts val="0"/>
              </a:spcBef>
              <a:spcAft>
                <a:spcPts val="0"/>
              </a:spcAft>
              <a:buNone/>
            </a:pPr>
            <a:r>
              <a:rPr b="1" i="0" lang="en" sz="600" u="none" cap="none" strike="noStrike">
                <a:solidFill>
                  <a:srgbClr val="FFFFFF"/>
                </a:solidFill>
                <a:latin typeface="League Spartan"/>
                <a:ea typeface="League Spartan"/>
                <a:cs typeface="League Spartan"/>
                <a:sym typeface="League Spartan"/>
              </a:rPr>
              <a:t>“The State of AI in Early 2024: Gen AI adoption spikes and starts to generate value.” McKinsey Global Survey, May 2024.</a:t>
            </a:r>
            <a:endParaRPr sz="700"/>
          </a:p>
        </p:txBody>
      </p:sp>
      <p:sp>
        <p:nvSpPr>
          <p:cNvPr id="196" name="Google Shape;196;p29"/>
          <p:cNvSpPr txBox="1"/>
          <p:nvPr/>
        </p:nvSpPr>
        <p:spPr>
          <a:xfrm>
            <a:off x="1372365" y="2980276"/>
            <a:ext cx="2914139" cy="891509"/>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Marketing &amp; Sales</a:t>
            </a:r>
            <a:endParaRPr sz="700"/>
          </a:p>
        </p:txBody>
      </p:sp>
      <p:sp>
        <p:nvSpPr>
          <p:cNvPr id="197" name="Google Shape;197;p29"/>
          <p:cNvSpPr txBox="1"/>
          <p:nvPr/>
        </p:nvSpPr>
        <p:spPr>
          <a:xfrm>
            <a:off x="5177086" y="1368572"/>
            <a:ext cx="3216701" cy="891509"/>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Research &amp; Development</a:t>
            </a:r>
            <a:endParaRPr sz="700"/>
          </a:p>
        </p:txBody>
      </p:sp>
      <p:sp>
        <p:nvSpPr>
          <p:cNvPr id="198" name="Google Shape;198;p29"/>
          <p:cNvSpPr txBox="1"/>
          <p:nvPr/>
        </p:nvSpPr>
        <p:spPr>
          <a:xfrm>
            <a:off x="5328367" y="2980276"/>
            <a:ext cx="2914140" cy="891509"/>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Software Engineering</a:t>
            </a:r>
            <a:endParaRPr sz="700"/>
          </a:p>
        </p:txBody>
      </p:sp>
      <p:sp>
        <p:nvSpPr>
          <p:cNvPr id="199" name="Google Shape;199;p29"/>
          <p:cNvSpPr/>
          <p:nvPr/>
        </p:nvSpPr>
        <p:spPr>
          <a:xfrm>
            <a:off x="914401" y="2416891"/>
            <a:ext cx="3657600" cy="1719072"/>
          </a:xfrm>
          <a:custGeom>
            <a:rect b="b" l="l" r="r" t="t"/>
            <a:pathLst>
              <a:path extrusionOk="0" h="3438144" w="7315200">
                <a:moveTo>
                  <a:pt x="0" y="0"/>
                </a:moveTo>
                <a:lnTo>
                  <a:pt x="7315200" y="0"/>
                </a:lnTo>
                <a:lnTo>
                  <a:pt x="7315200" y="3438144"/>
                </a:lnTo>
                <a:lnTo>
                  <a:pt x="0" y="3438144"/>
                </a:lnTo>
                <a:lnTo>
                  <a:pt x="0" y="0"/>
                </a:lnTo>
                <a:close/>
              </a:path>
            </a:pathLst>
          </a:custGeom>
          <a:blipFill rotWithShape="1">
            <a:blip r:embed="rId5">
              <a:alphaModFix/>
            </a:blip>
            <a:stretch>
              <a:fillRect b="0" l="0" r="0" t="0"/>
            </a:stretch>
          </a:blip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07" name="Shape 207"/>
        <p:cNvGrpSpPr/>
        <p:nvPr/>
      </p:nvGrpSpPr>
      <p:grpSpPr>
        <a:xfrm>
          <a:off x="0" y="0"/>
          <a:ext cx="0" cy="0"/>
          <a:chOff x="0" y="0"/>
          <a:chExt cx="0" cy="0"/>
        </a:xfrm>
      </p:grpSpPr>
      <p:grpSp>
        <p:nvGrpSpPr>
          <p:cNvPr id="208" name="Google Shape;208;p30"/>
          <p:cNvGrpSpPr/>
          <p:nvPr/>
        </p:nvGrpSpPr>
        <p:grpSpPr>
          <a:xfrm>
            <a:off x="1526817" y="1994909"/>
            <a:ext cx="1140892" cy="1140892"/>
            <a:chOff x="0" y="0"/>
            <a:chExt cx="812800" cy="812800"/>
          </a:xfrm>
        </p:grpSpPr>
        <p:sp>
          <p:nvSpPr>
            <p:cNvPr id="209" name="Google Shape;209;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0" name="Google Shape;210;p30"/>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1" name="Google Shape;211;p30"/>
          <p:cNvSpPr/>
          <p:nvPr/>
        </p:nvSpPr>
        <p:spPr>
          <a:xfrm>
            <a:off x="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3">
              <a:alphaModFix/>
            </a:blip>
            <a:stretch>
              <a:fillRect b="0" l="0" r="0" t="0"/>
            </a:stretch>
          </a:blipFill>
          <a:ln>
            <a:noFill/>
          </a:ln>
        </p:spPr>
      </p:sp>
      <p:sp>
        <p:nvSpPr>
          <p:cNvPr id="212" name="Google Shape;212;p30"/>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4">
              <a:alphaModFix/>
            </a:blip>
            <a:stretch>
              <a:fillRect b="0" l="0" r="0" t="0"/>
            </a:stretch>
          </a:blipFill>
          <a:ln>
            <a:noFill/>
          </a:ln>
        </p:spPr>
      </p:sp>
      <p:grpSp>
        <p:nvGrpSpPr>
          <p:cNvPr id="213" name="Google Shape;213;p30"/>
          <p:cNvGrpSpPr/>
          <p:nvPr/>
        </p:nvGrpSpPr>
        <p:grpSpPr>
          <a:xfrm>
            <a:off x="3997851" y="1973600"/>
            <a:ext cx="1140892" cy="1140892"/>
            <a:chOff x="0" y="0"/>
            <a:chExt cx="812800" cy="812800"/>
          </a:xfrm>
        </p:grpSpPr>
        <p:sp>
          <p:nvSpPr>
            <p:cNvPr id="214" name="Google Shape;214;p30">
              <a:hlinkClick r:id="rId5"/>
            </p:cNvPr>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5" name="Google Shape;215;p30"/>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6" name="Google Shape;216;p30"/>
          <p:cNvGrpSpPr/>
          <p:nvPr/>
        </p:nvGrpSpPr>
        <p:grpSpPr>
          <a:xfrm>
            <a:off x="6467558" y="1994909"/>
            <a:ext cx="1140892" cy="1140892"/>
            <a:chOff x="0" y="0"/>
            <a:chExt cx="812800" cy="812800"/>
          </a:xfrm>
        </p:grpSpPr>
        <p:sp>
          <p:nvSpPr>
            <p:cNvPr id="217" name="Google Shape;217;p30">
              <a:hlinkClick r:id="rId6"/>
            </p:cNvPr>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8" name="Google Shape;218;p30"/>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9" name="Google Shape;219;p30"/>
          <p:cNvSpPr/>
          <p:nvPr/>
        </p:nvSpPr>
        <p:spPr>
          <a:xfrm>
            <a:off x="1673728" y="2297998"/>
            <a:ext cx="847071" cy="534713"/>
          </a:xfrm>
          <a:custGeom>
            <a:rect b="b" l="l" r="r" t="t"/>
            <a:pathLst>
              <a:path extrusionOk="0" h="1069427" w="1694141">
                <a:moveTo>
                  <a:pt x="0" y="0"/>
                </a:moveTo>
                <a:lnTo>
                  <a:pt x="1694141" y="0"/>
                </a:lnTo>
                <a:lnTo>
                  <a:pt x="1694141" y="1069426"/>
                </a:lnTo>
                <a:lnTo>
                  <a:pt x="0" y="1069426"/>
                </a:lnTo>
                <a:lnTo>
                  <a:pt x="0" y="0"/>
                </a:lnTo>
                <a:close/>
              </a:path>
            </a:pathLst>
          </a:custGeom>
          <a:blipFill rotWithShape="1">
            <a:blip r:embed="rId7">
              <a:alphaModFix/>
            </a:blip>
            <a:stretch>
              <a:fillRect b="0" l="0" r="0" t="0"/>
            </a:stretch>
          </a:blipFill>
          <a:ln>
            <a:noFill/>
          </a:ln>
        </p:spPr>
      </p:sp>
      <p:sp>
        <p:nvSpPr>
          <p:cNvPr id="220" name="Google Shape;220;p30"/>
          <p:cNvSpPr/>
          <p:nvPr/>
        </p:nvSpPr>
        <p:spPr>
          <a:xfrm>
            <a:off x="4241879" y="2200164"/>
            <a:ext cx="651510" cy="687609"/>
          </a:xfrm>
          <a:custGeom>
            <a:rect b="b" l="l" r="r" t="t"/>
            <a:pathLst>
              <a:path extrusionOk="0" h="1375218" w="1303019">
                <a:moveTo>
                  <a:pt x="0" y="0"/>
                </a:moveTo>
                <a:lnTo>
                  <a:pt x="1303018" y="0"/>
                </a:lnTo>
                <a:lnTo>
                  <a:pt x="1303018" y="1375218"/>
                </a:lnTo>
                <a:lnTo>
                  <a:pt x="0" y="1375218"/>
                </a:lnTo>
                <a:lnTo>
                  <a:pt x="0" y="0"/>
                </a:lnTo>
                <a:close/>
              </a:path>
            </a:pathLst>
          </a:custGeom>
          <a:blipFill rotWithShape="1">
            <a:blip r:embed="rId8">
              <a:alphaModFix/>
            </a:blip>
            <a:stretch>
              <a:fillRect b="0" l="0" r="0" t="0"/>
            </a:stretch>
          </a:blipFill>
          <a:ln>
            <a:noFill/>
          </a:ln>
        </p:spPr>
      </p:sp>
      <p:sp>
        <p:nvSpPr>
          <p:cNvPr id="221" name="Google Shape;221;p30"/>
          <p:cNvSpPr/>
          <p:nvPr/>
        </p:nvSpPr>
        <p:spPr>
          <a:xfrm>
            <a:off x="6672813" y="2200164"/>
            <a:ext cx="730382" cy="730381"/>
          </a:xfrm>
          <a:custGeom>
            <a:rect b="b" l="l" r="r" t="t"/>
            <a:pathLst>
              <a:path extrusionOk="0" h="1460763" w="1460763">
                <a:moveTo>
                  <a:pt x="0" y="0"/>
                </a:moveTo>
                <a:lnTo>
                  <a:pt x="1460763" y="0"/>
                </a:lnTo>
                <a:lnTo>
                  <a:pt x="1460763" y="1460764"/>
                </a:lnTo>
                <a:lnTo>
                  <a:pt x="0" y="1460764"/>
                </a:lnTo>
                <a:lnTo>
                  <a:pt x="0" y="0"/>
                </a:lnTo>
                <a:close/>
              </a:path>
            </a:pathLst>
          </a:custGeom>
          <a:blipFill rotWithShape="1">
            <a:blip r:embed="rId9">
              <a:alphaModFix/>
            </a:blip>
            <a:stretch>
              <a:fillRect b="0" l="0" r="0" t="0"/>
            </a:stretch>
          </a:blipFill>
          <a:ln>
            <a:noFill/>
          </a:ln>
        </p:spPr>
      </p:sp>
      <p:sp>
        <p:nvSpPr>
          <p:cNvPr id="222" name="Google Shape;222;p30"/>
          <p:cNvSpPr txBox="1"/>
          <p:nvPr/>
        </p:nvSpPr>
        <p:spPr>
          <a:xfrm>
            <a:off x="1173909" y="514984"/>
            <a:ext cx="6824757" cy="891509"/>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AI Operations: Shift Your Way of Thinking</a:t>
            </a:r>
            <a:endParaRPr sz="700"/>
          </a:p>
        </p:txBody>
      </p:sp>
      <p:sp>
        <p:nvSpPr>
          <p:cNvPr id="223" name="Google Shape;223;p30"/>
          <p:cNvSpPr txBox="1"/>
          <p:nvPr/>
        </p:nvSpPr>
        <p:spPr>
          <a:xfrm>
            <a:off x="1197107" y="3142821"/>
            <a:ext cx="1836300" cy="492900"/>
          </a:xfrm>
          <a:prstGeom prst="rect">
            <a:avLst/>
          </a:prstGeom>
          <a:noFill/>
          <a:ln>
            <a:noFill/>
          </a:ln>
        </p:spPr>
        <p:txBody>
          <a:bodyPr anchorCtr="0" anchor="t" bIns="0" lIns="0" spcFirstLastPara="1" rIns="0" wrap="square" tIns="0">
            <a:spAutoFit/>
          </a:bodyPr>
          <a:lstStyle/>
          <a:p>
            <a:pPr indent="0" lvl="0" marL="0" marR="0" rtl="0" algn="ctr">
              <a:lnSpc>
                <a:spcPct val="2001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30025"/>
              </a:lnSpc>
              <a:spcBef>
                <a:spcPts val="0"/>
              </a:spcBef>
              <a:spcAft>
                <a:spcPts val="0"/>
              </a:spcAft>
              <a:buNone/>
            </a:pPr>
            <a:r>
              <a:rPr b="1" i="0" lang="en" sz="1400" u="none" cap="none" strike="noStrike">
                <a:solidFill>
                  <a:srgbClr val="31EFC3"/>
                </a:solidFill>
                <a:latin typeface="Mina"/>
                <a:ea typeface="Mina"/>
                <a:cs typeface="Mina"/>
                <a:sym typeface="Mina"/>
              </a:rPr>
              <a:t>The System Does It</a:t>
            </a:r>
            <a:endParaRPr sz="700"/>
          </a:p>
        </p:txBody>
      </p:sp>
      <p:sp>
        <p:nvSpPr>
          <p:cNvPr id="224" name="Google Shape;224;p30"/>
          <p:cNvSpPr txBox="1"/>
          <p:nvPr/>
        </p:nvSpPr>
        <p:spPr>
          <a:xfrm>
            <a:off x="1216425" y="3756096"/>
            <a:ext cx="1799100" cy="318600"/>
          </a:xfrm>
          <a:prstGeom prst="rect">
            <a:avLst/>
          </a:prstGeom>
          <a:noFill/>
          <a:ln>
            <a:noFill/>
          </a:ln>
        </p:spPr>
        <p:txBody>
          <a:bodyPr anchorCtr="0" anchor="t" bIns="0" lIns="0" spcFirstLastPara="1" rIns="0" wrap="square" tIns="0">
            <a:spAutoFit/>
          </a:bodyPr>
          <a:lstStyle/>
          <a:p>
            <a:pPr indent="-95250" lvl="1" marL="190500" marR="0" rtl="0" algn="ctr">
              <a:lnSpc>
                <a:spcPct val="129988"/>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Your job isn’t to respond to every text &amp; call </a:t>
            </a:r>
            <a:endParaRPr sz="700"/>
          </a:p>
        </p:txBody>
      </p:sp>
      <p:sp>
        <p:nvSpPr>
          <p:cNvPr id="225" name="Google Shape;225;p30"/>
          <p:cNvSpPr txBox="1"/>
          <p:nvPr/>
        </p:nvSpPr>
        <p:spPr>
          <a:xfrm>
            <a:off x="1216425" y="4145625"/>
            <a:ext cx="1799100" cy="318600"/>
          </a:xfrm>
          <a:prstGeom prst="rect">
            <a:avLst/>
          </a:prstGeom>
          <a:noFill/>
          <a:ln>
            <a:noFill/>
          </a:ln>
        </p:spPr>
        <p:txBody>
          <a:bodyPr anchorCtr="0" anchor="t" bIns="0" lIns="0" spcFirstLastPara="1" rIns="0" wrap="square" tIns="0">
            <a:spAutoFit/>
          </a:bodyPr>
          <a:lstStyle/>
          <a:p>
            <a:pPr indent="-95250" lvl="1" marL="190500" marR="0" rtl="0" algn="ctr">
              <a:lnSpc>
                <a:spcPct val="129988"/>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Your job is to design the system</a:t>
            </a:r>
            <a:endParaRPr sz="700"/>
          </a:p>
        </p:txBody>
      </p:sp>
      <p:sp>
        <p:nvSpPr>
          <p:cNvPr id="226" name="Google Shape;226;p30"/>
          <p:cNvSpPr txBox="1"/>
          <p:nvPr/>
        </p:nvSpPr>
        <p:spPr>
          <a:xfrm>
            <a:off x="3668141" y="3344206"/>
            <a:ext cx="1836300" cy="215400"/>
          </a:xfrm>
          <a:prstGeom prst="rect">
            <a:avLst/>
          </a:prstGeom>
          <a:noFill/>
          <a:ln>
            <a:noFill/>
          </a:ln>
        </p:spPr>
        <p:txBody>
          <a:bodyPr anchorCtr="0" anchor="t" bIns="0" lIns="0" spcFirstLastPara="1" rIns="0" wrap="square" tIns="0">
            <a:spAutoFit/>
          </a:bodyPr>
          <a:lstStyle/>
          <a:p>
            <a:pPr indent="0" lvl="0" marL="0" marR="0" rtl="0" algn="ctr">
              <a:lnSpc>
                <a:spcPct val="130025"/>
              </a:lnSpc>
              <a:spcBef>
                <a:spcPts val="0"/>
              </a:spcBef>
              <a:spcAft>
                <a:spcPts val="0"/>
              </a:spcAft>
              <a:buNone/>
            </a:pPr>
            <a:r>
              <a:rPr b="1" i="0" lang="en" sz="1400" u="none" cap="none" strike="noStrike">
                <a:solidFill>
                  <a:srgbClr val="31EFC3"/>
                </a:solidFill>
                <a:latin typeface="Mina"/>
                <a:ea typeface="Mina"/>
                <a:cs typeface="Mina"/>
                <a:sym typeface="Mina"/>
              </a:rPr>
              <a:t>We Predict</a:t>
            </a:r>
            <a:endParaRPr sz="700"/>
          </a:p>
        </p:txBody>
      </p:sp>
      <p:sp>
        <p:nvSpPr>
          <p:cNvPr id="227" name="Google Shape;227;p30"/>
          <p:cNvSpPr txBox="1"/>
          <p:nvPr/>
        </p:nvSpPr>
        <p:spPr>
          <a:xfrm>
            <a:off x="3687458" y="3734787"/>
            <a:ext cx="1799100" cy="318600"/>
          </a:xfrm>
          <a:prstGeom prst="rect">
            <a:avLst/>
          </a:prstGeom>
          <a:noFill/>
          <a:ln>
            <a:noFill/>
          </a:ln>
        </p:spPr>
        <p:txBody>
          <a:bodyPr anchorCtr="0" anchor="t" bIns="0" lIns="0" spcFirstLastPara="1" rIns="0" wrap="square" tIns="0">
            <a:spAutoFit/>
          </a:bodyPr>
          <a:lstStyle/>
          <a:p>
            <a:pPr indent="-95250" lvl="1" marL="190500" marR="0" rtl="0" algn="ctr">
              <a:lnSpc>
                <a:spcPct val="129988"/>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Anticipate student drop off before they ghost you</a:t>
            </a:r>
            <a:endParaRPr sz="700"/>
          </a:p>
        </p:txBody>
      </p:sp>
      <p:sp>
        <p:nvSpPr>
          <p:cNvPr id="228" name="Google Shape;228;p30"/>
          <p:cNvSpPr txBox="1"/>
          <p:nvPr/>
        </p:nvSpPr>
        <p:spPr>
          <a:xfrm>
            <a:off x="3687458" y="4124317"/>
            <a:ext cx="1799100" cy="318600"/>
          </a:xfrm>
          <a:prstGeom prst="rect">
            <a:avLst/>
          </a:prstGeom>
          <a:noFill/>
          <a:ln>
            <a:noFill/>
          </a:ln>
        </p:spPr>
        <p:txBody>
          <a:bodyPr anchorCtr="0" anchor="t" bIns="0" lIns="0" spcFirstLastPara="1" rIns="0" wrap="square" tIns="0">
            <a:spAutoFit/>
          </a:bodyPr>
          <a:lstStyle/>
          <a:p>
            <a:pPr indent="-95250" lvl="1" marL="190500" marR="0" rtl="0" algn="ctr">
              <a:lnSpc>
                <a:spcPct val="129988"/>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Know when and where to hire instructors based on data</a:t>
            </a:r>
            <a:endParaRPr sz="700"/>
          </a:p>
        </p:txBody>
      </p:sp>
      <p:sp>
        <p:nvSpPr>
          <p:cNvPr id="229" name="Google Shape;229;p30"/>
          <p:cNvSpPr txBox="1"/>
          <p:nvPr/>
        </p:nvSpPr>
        <p:spPr>
          <a:xfrm>
            <a:off x="5839323" y="3142821"/>
            <a:ext cx="2396100" cy="492900"/>
          </a:xfrm>
          <a:prstGeom prst="rect">
            <a:avLst/>
          </a:prstGeom>
          <a:noFill/>
          <a:ln>
            <a:noFill/>
          </a:ln>
        </p:spPr>
        <p:txBody>
          <a:bodyPr anchorCtr="0" anchor="t" bIns="0" lIns="0" spcFirstLastPara="1" rIns="0" wrap="square" tIns="0">
            <a:spAutoFit/>
          </a:bodyPr>
          <a:lstStyle/>
          <a:p>
            <a:pPr indent="0" lvl="0" marL="0" marR="0" rtl="0" algn="ctr">
              <a:lnSpc>
                <a:spcPct val="2001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30025"/>
              </a:lnSpc>
              <a:spcBef>
                <a:spcPts val="0"/>
              </a:spcBef>
              <a:spcAft>
                <a:spcPts val="0"/>
              </a:spcAft>
              <a:buNone/>
            </a:pPr>
            <a:r>
              <a:rPr b="1" i="0" lang="en" sz="1400" u="none" cap="none" strike="noStrike">
                <a:solidFill>
                  <a:srgbClr val="31EFC3"/>
                </a:solidFill>
                <a:latin typeface="Mina"/>
                <a:ea typeface="Mina"/>
                <a:cs typeface="Mina"/>
                <a:sym typeface="Mina"/>
              </a:rPr>
              <a:t>Info is an Asset</a:t>
            </a:r>
            <a:endParaRPr sz="700"/>
          </a:p>
        </p:txBody>
      </p:sp>
      <p:sp>
        <p:nvSpPr>
          <p:cNvPr id="230" name="Google Shape;230;p30"/>
          <p:cNvSpPr txBox="1"/>
          <p:nvPr/>
        </p:nvSpPr>
        <p:spPr>
          <a:xfrm>
            <a:off x="6157165" y="3756096"/>
            <a:ext cx="1799100" cy="318600"/>
          </a:xfrm>
          <a:prstGeom prst="rect">
            <a:avLst/>
          </a:prstGeom>
          <a:noFill/>
          <a:ln>
            <a:noFill/>
          </a:ln>
        </p:spPr>
        <p:txBody>
          <a:bodyPr anchorCtr="0" anchor="t" bIns="0" lIns="0" spcFirstLastPara="1" rIns="0" wrap="square" tIns="0">
            <a:spAutoFit/>
          </a:bodyPr>
          <a:lstStyle/>
          <a:p>
            <a:pPr indent="-95250" lvl="1" marL="190500" marR="0" rtl="0" algn="ctr">
              <a:lnSpc>
                <a:spcPct val="129988"/>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Sandra knows parents, Trevor knows who to test</a:t>
            </a:r>
            <a:endParaRPr sz="700"/>
          </a:p>
        </p:txBody>
      </p:sp>
      <p:sp>
        <p:nvSpPr>
          <p:cNvPr id="231" name="Google Shape;231;p30"/>
          <p:cNvSpPr txBox="1"/>
          <p:nvPr/>
        </p:nvSpPr>
        <p:spPr>
          <a:xfrm>
            <a:off x="6157165" y="4145625"/>
            <a:ext cx="1799100" cy="318600"/>
          </a:xfrm>
          <a:prstGeom prst="rect">
            <a:avLst/>
          </a:prstGeom>
          <a:noFill/>
          <a:ln>
            <a:noFill/>
          </a:ln>
        </p:spPr>
        <p:txBody>
          <a:bodyPr anchorCtr="0" anchor="t" bIns="0" lIns="0" spcFirstLastPara="1" rIns="0" wrap="square" tIns="0">
            <a:spAutoFit/>
          </a:bodyPr>
          <a:lstStyle/>
          <a:p>
            <a:pPr indent="-95250" lvl="1" marL="190500" marR="0" rtl="0" algn="ctr">
              <a:lnSpc>
                <a:spcPct val="129988"/>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AI stores, predicts, and acts on behavior and input</a:t>
            </a:r>
            <a:endParaRPr sz="700"/>
          </a:p>
        </p:txBody>
      </p:sp>
      <p:sp>
        <p:nvSpPr>
          <p:cNvPr id="232" name="Google Shape;232;p30"/>
          <p:cNvSpPr txBox="1"/>
          <p:nvPr/>
        </p:nvSpPr>
        <p:spPr>
          <a:xfrm>
            <a:off x="1197107" y="1652054"/>
            <a:ext cx="1836300" cy="460200"/>
          </a:xfrm>
          <a:prstGeom prst="rect">
            <a:avLst/>
          </a:prstGeom>
          <a:noFill/>
          <a:ln>
            <a:noFill/>
          </a:ln>
        </p:spPr>
        <p:txBody>
          <a:bodyPr anchorCtr="0" anchor="t" bIns="0" lIns="0" spcFirstLastPara="1" rIns="0" wrap="square" tIns="0">
            <a:spAutoFit/>
          </a:bodyPr>
          <a:lstStyle/>
          <a:p>
            <a:pPr indent="0" lvl="0" marL="0" marR="0" rtl="0" algn="ctr">
              <a:lnSpc>
                <a:spcPct val="130027"/>
              </a:lnSpc>
              <a:spcBef>
                <a:spcPts val="0"/>
              </a:spcBef>
              <a:spcAft>
                <a:spcPts val="0"/>
              </a:spcAft>
              <a:buNone/>
            </a:pPr>
            <a:r>
              <a:rPr b="1" i="0" lang="en" sz="1300" u="none" cap="none" strike="noStrike">
                <a:solidFill>
                  <a:srgbClr val="FFFFFF"/>
                </a:solidFill>
                <a:latin typeface="Mina"/>
                <a:ea typeface="Mina"/>
                <a:cs typeface="Mina"/>
                <a:sym typeface="Mina"/>
              </a:rPr>
              <a:t>I do It Myself</a:t>
            </a:r>
            <a:endParaRPr sz="700"/>
          </a:p>
          <a:p>
            <a:pPr indent="0" lvl="0" marL="0" marR="0" rtl="0" algn="ctr">
              <a:lnSpc>
                <a:spcPct val="130027"/>
              </a:lnSpc>
              <a:spcBef>
                <a:spcPts val="0"/>
              </a:spcBef>
              <a:spcAft>
                <a:spcPts val="0"/>
              </a:spcAft>
              <a:buNone/>
            </a:pPr>
            <a:r>
              <a:t/>
            </a:r>
            <a:endParaRPr b="1" i="0" sz="1300" u="none" cap="none" strike="noStrike">
              <a:solidFill>
                <a:srgbClr val="FFFFFF"/>
              </a:solidFill>
              <a:latin typeface="Mina"/>
              <a:ea typeface="Mina"/>
              <a:cs typeface="Mina"/>
              <a:sym typeface="Mina"/>
            </a:endParaRPr>
          </a:p>
        </p:txBody>
      </p:sp>
      <p:sp>
        <p:nvSpPr>
          <p:cNvPr id="233" name="Google Shape;233;p30"/>
          <p:cNvSpPr txBox="1"/>
          <p:nvPr/>
        </p:nvSpPr>
        <p:spPr>
          <a:xfrm>
            <a:off x="3649486" y="1652054"/>
            <a:ext cx="1836300" cy="200100"/>
          </a:xfrm>
          <a:prstGeom prst="rect">
            <a:avLst/>
          </a:prstGeom>
          <a:noFill/>
          <a:ln>
            <a:noFill/>
          </a:ln>
        </p:spPr>
        <p:txBody>
          <a:bodyPr anchorCtr="0" anchor="t" bIns="0" lIns="0" spcFirstLastPara="1" rIns="0" wrap="square" tIns="0">
            <a:spAutoFit/>
          </a:bodyPr>
          <a:lstStyle/>
          <a:p>
            <a:pPr indent="0" lvl="0" marL="0" marR="0" rtl="0" algn="ctr">
              <a:lnSpc>
                <a:spcPct val="130027"/>
              </a:lnSpc>
              <a:spcBef>
                <a:spcPts val="0"/>
              </a:spcBef>
              <a:spcAft>
                <a:spcPts val="0"/>
              </a:spcAft>
              <a:buNone/>
            </a:pPr>
            <a:r>
              <a:rPr b="1" i="0" lang="en" sz="1300" u="none" cap="none" strike="noStrike">
                <a:solidFill>
                  <a:srgbClr val="FFFFFF"/>
                </a:solidFill>
                <a:latin typeface="Mina"/>
                <a:ea typeface="Mina"/>
                <a:cs typeface="Mina"/>
                <a:sym typeface="Mina"/>
              </a:rPr>
              <a:t>We React</a:t>
            </a:r>
            <a:endParaRPr sz="700"/>
          </a:p>
        </p:txBody>
      </p:sp>
      <p:sp>
        <p:nvSpPr>
          <p:cNvPr id="234" name="Google Shape;234;p30"/>
          <p:cNvSpPr txBox="1"/>
          <p:nvPr/>
        </p:nvSpPr>
        <p:spPr>
          <a:xfrm>
            <a:off x="6101865" y="1652054"/>
            <a:ext cx="1836300" cy="200100"/>
          </a:xfrm>
          <a:prstGeom prst="rect">
            <a:avLst/>
          </a:prstGeom>
          <a:noFill/>
          <a:ln>
            <a:noFill/>
          </a:ln>
        </p:spPr>
        <p:txBody>
          <a:bodyPr anchorCtr="0" anchor="t" bIns="0" lIns="0" spcFirstLastPara="1" rIns="0" wrap="square" tIns="0">
            <a:spAutoFit/>
          </a:bodyPr>
          <a:lstStyle/>
          <a:p>
            <a:pPr indent="0" lvl="0" marL="0" marR="0" rtl="0" algn="ctr">
              <a:lnSpc>
                <a:spcPct val="130027"/>
              </a:lnSpc>
              <a:spcBef>
                <a:spcPts val="0"/>
              </a:spcBef>
              <a:spcAft>
                <a:spcPts val="0"/>
              </a:spcAft>
              <a:buNone/>
            </a:pPr>
            <a:r>
              <a:rPr b="1" i="0" lang="en" sz="1300" u="none" cap="none" strike="noStrike">
                <a:solidFill>
                  <a:srgbClr val="FFFFFF"/>
                </a:solidFill>
                <a:latin typeface="Mina"/>
                <a:ea typeface="Mina"/>
                <a:cs typeface="Mina"/>
                <a:sym typeface="Mina"/>
              </a:rPr>
              <a:t>Info in People</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42" name="Shape 242"/>
        <p:cNvGrpSpPr/>
        <p:nvPr/>
      </p:nvGrpSpPr>
      <p:grpSpPr>
        <a:xfrm>
          <a:off x="0" y="0"/>
          <a:ext cx="0" cy="0"/>
          <a:chOff x="0" y="0"/>
          <a:chExt cx="0" cy="0"/>
        </a:xfrm>
      </p:grpSpPr>
      <p:cxnSp>
        <p:nvCxnSpPr>
          <p:cNvPr id="243" name="Google Shape;243;p31"/>
          <p:cNvCxnSpPr/>
          <p:nvPr/>
        </p:nvCxnSpPr>
        <p:spPr>
          <a:xfrm flipH="1" rot="10800000">
            <a:off x="1973308" y="2081134"/>
            <a:ext cx="2295088" cy="5822"/>
          </a:xfrm>
          <a:prstGeom prst="straightConnector1">
            <a:avLst/>
          </a:prstGeom>
          <a:noFill/>
          <a:ln cap="flat" cmpd="sng" w="28575">
            <a:solidFill>
              <a:srgbClr val="31EFC3"/>
            </a:solidFill>
            <a:prstDash val="solid"/>
            <a:round/>
            <a:headEnd len="sm" w="sm" type="none"/>
            <a:tailEnd len="sm" w="sm" type="none"/>
          </a:ln>
        </p:spPr>
      </p:cxnSp>
      <p:cxnSp>
        <p:nvCxnSpPr>
          <p:cNvPr id="244" name="Google Shape;244;p31"/>
          <p:cNvCxnSpPr/>
          <p:nvPr/>
        </p:nvCxnSpPr>
        <p:spPr>
          <a:xfrm flipH="1" rot="10800000">
            <a:off x="4876053" y="2077248"/>
            <a:ext cx="2130668" cy="3886"/>
          </a:xfrm>
          <a:prstGeom prst="straightConnector1">
            <a:avLst/>
          </a:prstGeom>
          <a:noFill/>
          <a:ln cap="flat" cmpd="sng" w="28575">
            <a:solidFill>
              <a:srgbClr val="31EFC3"/>
            </a:solidFill>
            <a:prstDash val="solid"/>
            <a:round/>
            <a:headEnd len="sm" w="sm" type="none"/>
            <a:tailEnd len="sm" w="sm" type="none"/>
          </a:ln>
        </p:spPr>
      </p:cxnSp>
      <p:cxnSp>
        <p:nvCxnSpPr>
          <p:cNvPr id="245" name="Google Shape;245;p31"/>
          <p:cNvCxnSpPr/>
          <p:nvPr/>
        </p:nvCxnSpPr>
        <p:spPr>
          <a:xfrm>
            <a:off x="7614377" y="2077248"/>
            <a:ext cx="929650" cy="0"/>
          </a:xfrm>
          <a:prstGeom prst="straightConnector1">
            <a:avLst/>
          </a:prstGeom>
          <a:noFill/>
          <a:ln cap="flat" cmpd="sng" w="28575">
            <a:solidFill>
              <a:srgbClr val="31EFC3"/>
            </a:solidFill>
            <a:prstDash val="solid"/>
            <a:round/>
            <a:headEnd len="sm" w="sm" type="none"/>
            <a:tailEnd len="sm" w="sm" type="none"/>
          </a:ln>
        </p:spPr>
      </p:cxnSp>
      <p:cxnSp>
        <p:nvCxnSpPr>
          <p:cNvPr id="246" name="Google Shape;246;p31"/>
          <p:cNvCxnSpPr/>
          <p:nvPr/>
        </p:nvCxnSpPr>
        <p:spPr>
          <a:xfrm>
            <a:off x="436002" y="2086955"/>
            <a:ext cx="929650" cy="0"/>
          </a:xfrm>
          <a:prstGeom prst="straightConnector1">
            <a:avLst/>
          </a:prstGeom>
          <a:noFill/>
          <a:ln cap="flat" cmpd="sng" w="28575">
            <a:solidFill>
              <a:srgbClr val="31EFC3"/>
            </a:solidFill>
            <a:prstDash val="solid"/>
            <a:round/>
            <a:headEnd len="sm" w="sm" type="none"/>
            <a:tailEnd len="sm" w="sm" type="none"/>
          </a:ln>
        </p:spPr>
      </p:cxnSp>
      <p:grpSp>
        <p:nvGrpSpPr>
          <p:cNvPr id="247" name="Google Shape;247;p31"/>
          <p:cNvGrpSpPr/>
          <p:nvPr/>
        </p:nvGrpSpPr>
        <p:grpSpPr>
          <a:xfrm>
            <a:off x="1365653" y="1783128"/>
            <a:ext cx="607656" cy="607656"/>
            <a:chOff x="0" y="0"/>
            <a:chExt cx="812800" cy="812800"/>
          </a:xfrm>
        </p:grpSpPr>
        <p:sp>
          <p:nvSpPr>
            <p:cNvPr id="248" name="Google Shape;248;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9" name="Google Shape;249;p31"/>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0" name="Google Shape;250;p31"/>
          <p:cNvGrpSpPr/>
          <p:nvPr/>
        </p:nvGrpSpPr>
        <p:grpSpPr>
          <a:xfrm>
            <a:off x="7006721" y="1773420"/>
            <a:ext cx="607656" cy="607656"/>
            <a:chOff x="0" y="0"/>
            <a:chExt cx="812800" cy="812800"/>
          </a:xfrm>
        </p:grpSpPr>
        <p:sp>
          <p:nvSpPr>
            <p:cNvPr id="251" name="Google Shape;251;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2" name="Google Shape;252;p31"/>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3" name="Google Shape;253;p31"/>
          <p:cNvGrpSpPr/>
          <p:nvPr/>
        </p:nvGrpSpPr>
        <p:grpSpPr>
          <a:xfrm>
            <a:off x="4268397" y="1777306"/>
            <a:ext cx="607656" cy="607656"/>
            <a:chOff x="0" y="0"/>
            <a:chExt cx="812800" cy="812800"/>
          </a:xfrm>
        </p:grpSpPr>
        <p:sp>
          <p:nvSpPr>
            <p:cNvPr id="254" name="Google Shape;254;p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28575">
              <a:solidFill>
                <a:srgbClr val="FFFFFF"/>
              </a:solidFill>
              <a:prstDash val="solid"/>
              <a:miter lim="8000"/>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5" name="Google Shape;255;p31"/>
            <p:cNvSpPr txBox="1"/>
            <p:nvPr/>
          </p:nvSpPr>
          <p:spPr>
            <a:xfrm>
              <a:off x="76200" y="47625"/>
              <a:ext cx="660400" cy="688975"/>
            </a:xfrm>
            <a:prstGeom prst="rect">
              <a:avLst/>
            </a:prstGeom>
            <a:noFill/>
            <a:ln>
              <a:noFill/>
            </a:ln>
          </p:spPr>
          <p:txBody>
            <a:bodyPr anchorCtr="0" anchor="ctr" bIns="25400" lIns="25400" spcFirstLastPara="1" rIns="25400" wrap="square" tIns="25400">
              <a:noAutofit/>
            </a:bodyPr>
            <a:lstStyle/>
            <a:p>
              <a:pPr indent="0" lvl="0" marL="0" marR="0" rtl="0" algn="ctr">
                <a:lnSpc>
                  <a:spcPct val="126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56" name="Google Shape;256;p31"/>
          <p:cNvGrpSpPr/>
          <p:nvPr/>
        </p:nvGrpSpPr>
        <p:grpSpPr>
          <a:xfrm>
            <a:off x="725872" y="2722403"/>
            <a:ext cx="1973824" cy="374233"/>
            <a:chOff x="0" y="-38100"/>
            <a:chExt cx="1266461" cy="240119"/>
          </a:xfrm>
        </p:grpSpPr>
        <p:sp>
          <p:nvSpPr>
            <p:cNvPr id="257" name="Google Shape;257;p31"/>
            <p:cNvSpPr/>
            <p:nvPr/>
          </p:nvSpPr>
          <p:spPr>
            <a:xfrm>
              <a:off x="0" y="0"/>
              <a:ext cx="1266461" cy="202019"/>
            </a:xfrm>
            <a:custGeom>
              <a:rect b="b" l="l" r="r" t="t"/>
              <a:pathLst>
                <a:path extrusionOk="0" h="202019" w="1266461">
                  <a:moveTo>
                    <a:pt x="101009" y="0"/>
                  </a:moveTo>
                  <a:lnTo>
                    <a:pt x="1165452" y="0"/>
                  </a:lnTo>
                  <a:cubicBezTo>
                    <a:pt x="1221237" y="0"/>
                    <a:pt x="1266461" y="45223"/>
                    <a:pt x="1266461" y="101009"/>
                  </a:cubicBezTo>
                  <a:lnTo>
                    <a:pt x="1266461" y="101009"/>
                  </a:lnTo>
                  <a:cubicBezTo>
                    <a:pt x="1266461" y="156795"/>
                    <a:pt x="1221237" y="202019"/>
                    <a:pt x="1165452"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8" name="Google Shape;258;p31"/>
            <p:cNvSpPr txBox="1"/>
            <p:nvPr/>
          </p:nvSpPr>
          <p:spPr>
            <a:xfrm>
              <a:off x="0" y="-38100"/>
              <a:ext cx="1266461" cy="240119"/>
            </a:xfrm>
            <a:prstGeom prst="rect">
              <a:avLst/>
            </a:prstGeom>
            <a:noFill/>
            <a:ln>
              <a:noFill/>
            </a:ln>
          </p:spPr>
          <p:txBody>
            <a:bodyPr anchorCtr="0" anchor="ctr" bIns="25400" lIns="25400" spcFirstLastPara="1" rIns="25400" wrap="square" tIns="25400">
              <a:noAutofit/>
            </a:bodyPr>
            <a:lstStyle/>
            <a:p>
              <a:pPr indent="0" lvl="0" marL="0" marR="0" rtl="0" algn="ctr">
                <a:lnSpc>
                  <a:spcPct val="142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9" name="Google Shape;259;p31"/>
          <p:cNvSpPr/>
          <p:nvPr/>
        </p:nvSpPr>
        <p:spPr>
          <a:xfrm>
            <a:off x="7391849" y="4537623"/>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3">
              <a:alphaModFix/>
            </a:blip>
            <a:stretch>
              <a:fillRect b="0" l="0" r="0" t="0"/>
            </a:stretch>
          </a:blipFill>
          <a:ln>
            <a:noFill/>
          </a:ln>
        </p:spPr>
      </p:sp>
      <p:sp>
        <p:nvSpPr>
          <p:cNvPr id="260" name="Google Shape;260;p31"/>
          <p:cNvSpPr/>
          <p:nvPr/>
        </p:nvSpPr>
        <p:spPr>
          <a:xfrm>
            <a:off x="773170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4">
              <a:alphaModFix/>
            </a:blip>
            <a:stretch>
              <a:fillRect b="0" l="0" r="0" t="0"/>
            </a:stretch>
          </a:blipFill>
          <a:ln>
            <a:noFill/>
          </a:ln>
        </p:spPr>
      </p:sp>
      <p:sp>
        <p:nvSpPr>
          <p:cNvPr id="261" name="Google Shape;261;p31"/>
          <p:cNvSpPr/>
          <p:nvPr/>
        </p:nvSpPr>
        <p:spPr>
          <a:xfrm>
            <a:off x="1479068" y="2748797"/>
            <a:ext cx="380825" cy="380825"/>
          </a:xfrm>
          <a:custGeom>
            <a:rect b="b" l="l" r="r" t="t"/>
            <a:pathLst>
              <a:path extrusionOk="0" h="761650" w="761650">
                <a:moveTo>
                  <a:pt x="0" y="0"/>
                </a:moveTo>
                <a:lnTo>
                  <a:pt x="761651" y="0"/>
                </a:lnTo>
                <a:lnTo>
                  <a:pt x="761651" y="761651"/>
                </a:lnTo>
                <a:lnTo>
                  <a:pt x="0" y="761651"/>
                </a:lnTo>
                <a:lnTo>
                  <a:pt x="0" y="0"/>
                </a:lnTo>
                <a:close/>
              </a:path>
            </a:pathLst>
          </a:custGeom>
          <a:blipFill rotWithShape="1">
            <a:blip r:embed="rId5">
              <a:alphaModFix/>
            </a:blip>
            <a:stretch>
              <a:fillRect b="0" l="0" r="0" t="0"/>
            </a:stretch>
          </a:blipFill>
          <a:ln>
            <a:noFill/>
          </a:ln>
        </p:spPr>
      </p:sp>
      <p:sp>
        <p:nvSpPr>
          <p:cNvPr id="262" name="Google Shape;262;p31"/>
          <p:cNvSpPr txBox="1"/>
          <p:nvPr/>
        </p:nvSpPr>
        <p:spPr>
          <a:xfrm>
            <a:off x="487254" y="563323"/>
            <a:ext cx="6370914" cy="891509"/>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AI As the Engine in Your School:</a:t>
            </a:r>
            <a:endParaRPr sz="700"/>
          </a:p>
          <a:p>
            <a:pPr indent="0" lvl="0" marL="0" marR="0" rtl="0" algn="l">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Client Management</a:t>
            </a:r>
            <a:endParaRPr sz="700"/>
          </a:p>
        </p:txBody>
      </p:sp>
      <p:sp>
        <p:nvSpPr>
          <p:cNvPr id="263" name="Google Shape;263;p31"/>
          <p:cNvSpPr txBox="1"/>
          <p:nvPr/>
        </p:nvSpPr>
        <p:spPr>
          <a:xfrm>
            <a:off x="1454225" y="1905764"/>
            <a:ext cx="430511" cy="386597"/>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0" i="0" lang="en" sz="2400" u="none" cap="none" strike="noStrike">
                <a:solidFill>
                  <a:srgbClr val="31EFC3"/>
                </a:solidFill>
                <a:latin typeface="Mina"/>
                <a:ea typeface="Mina"/>
                <a:cs typeface="Mina"/>
                <a:sym typeface="Mina"/>
              </a:rPr>
              <a:t>1</a:t>
            </a:r>
            <a:endParaRPr sz="700"/>
          </a:p>
        </p:txBody>
      </p:sp>
      <p:sp>
        <p:nvSpPr>
          <p:cNvPr id="264" name="Google Shape;264;p31"/>
          <p:cNvSpPr txBox="1"/>
          <p:nvPr/>
        </p:nvSpPr>
        <p:spPr>
          <a:xfrm>
            <a:off x="7095293" y="1896057"/>
            <a:ext cx="430511" cy="386597"/>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0" i="0" lang="en" sz="2400" u="none" cap="none" strike="noStrike">
                <a:solidFill>
                  <a:srgbClr val="31EFC3"/>
                </a:solidFill>
                <a:latin typeface="Mina"/>
                <a:ea typeface="Mina"/>
                <a:cs typeface="Mina"/>
                <a:sym typeface="Mina"/>
              </a:rPr>
              <a:t>3</a:t>
            </a:r>
            <a:endParaRPr sz="700"/>
          </a:p>
        </p:txBody>
      </p:sp>
      <p:sp>
        <p:nvSpPr>
          <p:cNvPr id="265" name="Google Shape;265;p31"/>
          <p:cNvSpPr txBox="1"/>
          <p:nvPr/>
        </p:nvSpPr>
        <p:spPr>
          <a:xfrm>
            <a:off x="4356970" y="1899943"/>
            <a:ext cx="430511" cy="386597"/>
          </a:xfrm>
          <a:prstGeom prst="rect">
            <a:avLst/>
          </a:prstGeom>
          <a:noFill/>
          <a:ln>
            <a:noFill/>
          </a:ln>
        </p:spPr>
        <p:txBody>
          <a:bodyPr anchorCtr="0" anchor="t" bIns="0" lIns="0" spcFirstLastPara="1" rIns="0" wrap="square" tIns="0">
            <a:spAutoFit/>
          </a:bodyPr>
          <a:lstStyle/>
          <a:p>
            <a:pPr indent="0" lvl="0" marL="0" marR="0" rtl="0" algn="ctr">
              <a:lnSpc>
                <a:spcPct val="130012"/>
              </a:lnSpc>
              <a:spcBef>
                <a:spcPts val="0"/>
              </a:spcBef>
              <a:spcAft>
                <a:spcPts val="0"/>
              </a:spcAft>
              <a:buNone/>
            </a:pPr>
            <a:r>
              <a:rPr b="0" i="0" lang="en" sz="2400" u="none" cap="none" strike="noStrike">
                <a:solidFill>
                  <a:srgbClr val="31EFC3"/>
                </a:solidFill>
                <a:latin typeface="Mina"/>
                <a:ea typeface="Mina"/>
                <a:cs typeface="Mina"/>
                <a:sym typeface="Mina"/>
              </a:rPr>
              <a:t>2</a:t>
            </a:r>
            <a:endParaRPr sz="700"/>
          </a:p>
        </p:txBody>
      </p:sp>
      <p:sp>
        <p:nvSpPr>
          <p:cNvPr id="266" name="Google Shape;266;p31"/>
          <p:cNvSpPr txBox="1"/>
          <p:nvPr/>
        </p:nvSpPr>
        <p:spPr>
          <a:xfrm>
            <a:off x="878134" y="3332860"/>
            <a:ext cx="1582800" cy="1216200"/>
          </a:xfrm>
          <a:prstGeom prst="rect">
            <a:avLst/>
          </a:prstGeom>
          <a:noFill/>
          <a:ln>
            <a:noFill/>
          </a:ln>
        </p:spPr>
        <p:txBody>
          <a:bodyPr anchorCtr="0" anchor="t" bIns="0" lIns="0" spcFirstLastPara="1" rIns="0" wrap="square" tIns="0">
            <a:spAutoFit/>
          </a:bodyPr>
          <a:lstStyle/>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Capture Leads</a:t>
            </a:r>
            <a:endParaRPr sz="700"/>
          </a:p>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Send Personalized Messages Instantly</a:t>
            </a:r>
            <a:endParaRPr sz="700"/>
          </a:p>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Follows up automatically until scheduled</a:t>
            </a:r>
            <a:endParaRPr sz="700"/>
          </a:p>
        </p:txBody>
      </p:sp>
      <p:sp>
        <p:nvSpPr>
          <p:cNvPr id="267" name="Google Shape;267;p31"/>
          <p:cNvSpPr txBox="1"/>
          <p:nvPr/>
        </p:nvSpPr>
        <p:spPr>
          <a:xfrm>
            <a:off x="6530924" y="3332860"/>
            <a:ext cx="1542900" cy="1003800"/>
          </a:xfrm>
          <a:prstGeom prst="rect">
            <a:avLst/>
          </a:prstGeom>
          <a:noFill/>
          <a:ln>
            <a:noFill/>
          </a:ln>
        </p:spPr>
        <p:txBody>
          <a:bodyPr anchorCtr="0" anchor="t" bIns="0" lIns="0" spcFirstLastPara="1" rIns="0" wrap="square" tIns="0">
            <a:spAutoFit/>
          </a:bodyPr>
          <a:lstStyle/>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Analyze reviews and feedback</a:t>
            </a:r>
            <a:endParaRPr sz="700"/>
          </a:p>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Send smart upsells (tests, etc)</a:t>
            </a:r>
            <a:endParaRPr sz="700"/>
          </a:p>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Track what works</a:t>
            </a:r>
            <a:endParaRPr sz="700"/>
          </a:p>
        </p:txBody>
      </p:sp>
      <p:sp>
        <p:nvSpPr>
          <p:cNvPr id="268" name="Google Shape;268;p31"/>
          <p:cNvSpPr txBox="1"/>
          <p:nvPr/>
        </p:nvSpPr>
        <p:spPr>
          <a:xfrm>
            <a:off x="3753189" y="3332860"/>
            <a:ext cx="1761000" cy="1428600"/>
          </a:xfrm>
          <a:prstGeom prst="rect">
            <a:avLst/>
          </a:prstGeom>
          <a:noFill/>
          <a:ln>
            <a:noFill/>
          </a:ln>
        </p:spPr>
        <p:txBody>
          <a:bodyPr anchorCtr="0" anchor="t" bIns="0" lIns="0" spcFirstLastPara="1" rIns="0" wrap="square" tIns="0">
            <a:spAutoFit/>
          </a:bodyPr>
          <a:lstStyle/>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Match Instructor to Student</a:t>
            </a:r>
            <a:endParaRPr sz="700"/>
          </a:p>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Develop lesson plans</a:t>
            </a:r>
            <a:endParaRPr sz="700"/>
          </a:p>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Predict cancellation and fill open slots</a:t>
            </a:r>
            <a:endParaRPr sz="700"/>
          </a:p>
          <a:p>
            <a:pPr indent="-114300" lvl="1" marL="215900" marR="0" rtl="0" algn="l">
              <a:lnSpc>
                <a:spcPct val="138021"/>
              </a:lnSpc>
              <a:spcBef>
                <a:spcPts val="0"/>
              </a:spcBef>
              <a:spcAft>
                <a:spcPts val="0"/>
              </a:spcAft>
              <a:buClr>
                <a:srgbClr val="FFFFFF"/>
              </a:buClr>
              <a:buSzPts val="1000"/>
              <a:buFont typeface="Arial"/>
              <a:buChar char="•"/>
            </a:pPr>
            <a:r>
              <a:rPr b="0" i="0" lang="en" sz="1000" u="none" cap="none" strike="noStrike">
                <a:solidFill>
                  <a:srgbClr val="FFFFFF"/>
                </a:solidFill>
                <a:latin typeface="Mina"/>
                <a:ea typeface="Mina"/>
                <a:cs typeface="Mina"/>
                <a:sym typeface="Mina"/>
              </a:rPr>
              <a:t>Flags missed lessons or unpaid invoices</a:t>
            </a:r>
            <a:endParaRPr sz="700"/>
          </a:p>
        </p:txBody>
      </p:sp>
      <p:sp>
        <p:nvSpPr>
          <p:cNvPr id="269" name="Google Shape;269;p31"/>
          <p:cNvSpPr txBox="1"/>
          <p:nvPr/>
        </p:nvSpPr>
        <p:spPr>
          <a:xfrm>
            <a:off x="296431" y="2852202"/>
            <a:ext cx="1607100" cy="184800"/>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0" i="0" lang="en" sz="1200" u="none" cap="none" strike="noStrike">
                <a:solidFill>
                  <a:srgbClr val="FFFFFF"/>
                </a:solidFill>
                <a:latin typeface="Mina"/>
                <a:ea typeface="Mina"/>
                <a:cs typeface="Mina"/>
                <a:sym typeface="Mina"/>
              </a:rPr>
              <a:t>Lead         </a:t>
            </a:r>
            <a:endParaRPr sz="700"/>
          </a:p>
        </p:txBody>
      </p:sp>
      <p:sp>
        <p:nvSpPr>
          <p:cNvPr id="270" name="Google Shape;270;p31"/>
          <p:cNvSpPr txBox="1"/>
          <p:nvPr/>
        </p:nvSpPr>
        <p:spPr>
          <a:xfrm>
            <a:off x="1221747" y="2857508"/>
            <a:ext cx="1607100" cy="184800"/>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0" i="0" lang="en" sz="1200" u="none" cap="none" strike="noStrike">
                <a:solidFill>
                  <a:srgbClr val="FFFFFF"/>
                </a:solidFill>
                <a:latin typeface="Mina"/>
                <a:ea typeface="Mina"/>
                <a:cs typeface="Mina"/>
                <a:sym typeface="Mina"/>
              </a:rPr>
              <a:t>        Lesson</a:t>
            </a:r>
            <a:endParaRPr sz="700"/>
          </a:p>
        </p:txBody>
      </p:sp>
      <p:grpSp>
        <p:nvGrpSpPr>
          <p:cNvPr id="271" name="Google Shape;271;p31"/>
          <p:cNvGrpSpPr/>
          <p:nvPr/>
        </p:nvGrpSpPr>
        <p:grpSpPr>
          <a:xfrm>
            <a:off x="3577533" y="2722403"/>
            <a:ext cx="2168520" cy="374233"/>
            <a:chOff x="0" y="-38100"/>
            <a:chExt cx="1391383" cy="240119"/>
          </a:xfrm>
        </p:grpSpPr>
        <p:sp>
          <p:nvSpPr>
            <p:cNvPr id="272" name="Google Shape;272;p31"/>
            <p:cNvSpPr/>
            <p:nvPr/>
          </p:nvSpPr>
          <p:spPr>
            <a:xfrm>
              <a:off x="0" y="0"/>
              <a:ext cx="1391383" cy="202019"/>
            </a:xfrm>
            <a:custGeom>
              <a:rect b="b" l="l" r="r" t="t"/>
              <a:pathLst>
                <a:path extrusionOk="0" h="202019" w="1391383">
                  <a:moveTo>
                    <a:pt x="101009" y="0"/>
                  </a:moveTo>
                  <a:lnTo>
                    <a:pt x="1290374" y="0"/>
                  </a:lnTo>
                  <a:cubicBezTo>
                    <a:pt x="1346160" y="0"/>
                    <a:pt x="1391383" y="45223"/>
                    <a:pt x="1391383" y="101009"/>
                  </a:cubicBezTo>
                  <a:lnTo>
                    <a:pt x="1391383" y="101009"/>
                  </a:lnTo>
                  <a:cubicBezTo>
                    <a:pt x="1391383" y="156795"/>
                    <a:pt x="1346160" y="202019"/>
                    <a:pt x="1290374"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3" name="Google Shape;273;p31"/>
            <p:cNvSpPr txBox="1"/>
            <p:nvPr/>
          </p:nvSpPr>
          <p:spPr>
            <a:xfrm>
              <a:off x="0" y="-38100"/>
              <a:ext cx="1391383" cy="240119"/>
            </a:xfrm>
            <a:prstGeom prst="rect">
              <a:avLst/>
            </a:prstGeom>
            <a:noFill/>
            <a:ln>
              <a:noFill/>
            </a:ln>
          </p:spPr>
          <p:txBody>
            <a:bodyPr anchorCtr="0" anchor="ctr" bIns="25400" lIns="25400" spcFirstLastPara="1" rIns="25400" wrap="square" tIns="25400">
              <a:noAutofit/>
            </a:bodyPr>
            <a:lstStyle/>
            <a:p>
              <a:pPr indent="0" lvl="0" marL="0" marR="0" rtl="0" algn="ctr">
                <a:lnSpc>
                  <a:spcPct val="142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4" name="Google Shape;274;p31"/>
          <p:cNvSpPr/>
          <p:nvPr/>
        </p:nvSpPr>
        <p:spPr>
          <a:xfrm>
            <a:off x="4443318" y="2748797"/>
            <a:ext cx="380825" cy="380825"/>
          </a:xfrm>
          <a:custGeom>
            <a:rect b="b" l="l" r="r" t="t"/>
            <a:pathLst>
              <a:path extrusionOk="0" h="761650" w="761650">
                <a:moveTo>
                  <a:pt x="0" y="0"/>
                </a:moveTo>
                <a:lnTo>
                  <a:pt x="761650" y="0"/>
                </a:lnTo>
                <a:lnTo>
                  <a:pt x="761650" y="761651"/>
                </a:lnTo>
                <a:lnTo>
                  <a:pt x="0" y="761651"/>
                </a:lnTo>
                <a:lnTo>
                  <a:pt x="0" y="0"/>
                </a:lnTo>
                <a:close/>
              </a:path>
            </a:pathLst>
          </a:custGeom>
          <a:blipFill rotWithShape="1">
            <a:blip r:embed="rId5">
              <a:alphaModFix/>
            </a:blip>
            <a:stretch>
              <a:fillRect b="0" l="0" r="0" t="0"/>
            </a:stretch>
          </a:blipFill>
          <a:ln>
            <a:noFill/>
          </a:ln>
        </p:spPr>
      </p:sp>
      <p:sp>
        <p:nvSpPr>
          <p:cNvPr id="275" name="Google Shape;275;p31"/>
          <p:cNvSpPr txBox="1"/>
          <p:nvPr/>
        </p:nvSpPr>
        <p:spPr>
          <a:xfrm>
            <a:off x="3328310" y="2846320"/>
            <a:ext cx="1607100" cy="184800"/>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0" i="0" lang="en" sz="1200" u="none" cap="none" strike="noStrike">
                <a:solidFill>
                  <a:srgbClr val="FFFFFF"/>
                </a:solidFill>
                <a:latin typeface="Mina"/>
                <a:ea typeface="Mina"/>
                <a:cs typeface="Mina"/>
                <a:sym typeface="Mina"/>
              </a:rPr>
              <a:t>Lesson</a:t>
            </a:r>
            <a:endParaRPr sz="700"/>
          </a:p>
        </p:txBody>
      </p:sp>
      <p:sp>
        <p:nvSpPr>
          <p:cNvPr id="276" name="Google Shape;276;p31"/>
          <p:cNvSpPr txBox="1"/>
          <p:nvPr/>
        </p:nvSpPr>
        <p:spPr>
          <a:xfrm>
            <a:off x="4417683" y="2846320"/>
            <a:ext cx="1607100" cy="184800"/>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0" i="0" lang="en" sz="1200" u="none" cap="none" strike="noStrike">
                <a:solidFill>
                  <a:srgbClr val="FFFFFF"/>
                </a:solidFill>
                <a:latin typeface="Mina"/>
                <a:ea typeface="Mina"/>
                <a:cs typeface="Mina"/>
                <a:sym typeface="Mina"/>
              </a:rPr>
              <a:t>Payment</a:t>
            </a:r>
            <a:endParaRPr sz="700"/>
          </a:p>
        </p:txBody>
      </p:sp>
      <p:grpSp>
        <p:nvGrpSpPr>
          <p:cNvPr id="277" name="Google Shape;277;p31"/>
          <p:cNvGrpSpPr/>
          <p:nvPr/>
        </p:nvGrpSpPr>
        <p:grpSpPr>
          <a:xfrm>
            <a:off x="6199529" y="2742481"/>
            <a:ext cx="2205840" cy="374233"/>
            <a:chOff x="0" y="-38100"/>
            <a:chExt cx="1415329" cy="240119"/>
          </a:xfrm>
        </p:grpSpPr>
        <p:sp>
          <p:nvSpPr>
            <p:cNvPr id="278" name="Google Shape;278;p31"/>
            <p:cNvSpPr/>
            <p:nvPr/>
          </p:nvSpPr>
          <p:spPr>
            <a:xfrm>
              <a:off x="0" y="0"/>
              <a:ext cx="1415329" cy="202019"/>
            </a:xfrm>
            <a:custGeom>
              <a:rect b="b" l="l" r="r" t="t"/>
              <a:pathLst>
                <a:path extrusionOk="0" h="202019" w="1415329">
                  <a:moveTo>
                    <a:pt x="101009" y="0"/>
                  </a:moveTo>
                  <a:lnTo>
                    <a:pt x="1314320" y="0"/>
                  </a:lnTo>
                  <a:cubicBezTo>
                    <a:pt x="1341109" y="0"/>
                    <a:pt x="1366801" y="10642"/>
                    <a:pt x="1385744" y="29585"/>
                  </a:cubicBezTo>
                  <a:cubicBezTo>
                    <a:pt x="1404687" y="48528"/>
                    <a:pt x="1415329" y="74220"/>
                    <a:pt x="1415329" y="101009"/>
                  </a:cubicBezTo>
                  <a:lnTo>
                    <a:pt x="1415329" y="101009"/>
                  </a:lnTo>
                  <a:cubicBezTo>
                    <a:pt x="1415329" y="156795"/>
                    <a:pt x="1370106" y="202019"/>
                    <a:pt x="1314320"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79" name="Google Shape;279;p31"/>
            <p:cNvSpPr txBox="1"/>
            <p:nvPr/>
          </p:nvSpPr>
          <p:spPr>
            <a:xfrm>
              <a:off x="0" y="-38100"/>
              <a:ext cx="1415329" cy="240119"/>
            </a:xfrm>
            <a:prstGeom prst="rect">
              <a:avLst/>
            </a:prstGeom>
            <a:noFill/>
            <a:ln>
              <a:noFill/>
            </a:ln>
          </p:spPr>
          <p:txBody>
            <a:bodyPr anchorCtr="0" anchor="ctr" bIns="25400" lIns="25400" spcFirstLastPara="1" rIns="25400" wrap="square" tIns="25400">
              <a:noAutofit/>
            </a:bodyPr>
            <a:lstStyle/>
            <a:p>
              <a:pPr indent="0" lvl="0" marL="0" marR="0" rtl="0" algn="ctr">
                <a:lnSpc>
                  <a:spcPct val="1421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0" name="Google Shape;280;p31"/>
          <p:cNvSpPr/>
          <p:nvPr/>
        </p:nvSpPr>
        <p:spPr>
          <a:xfrm>
            <a:off x="7112036" y="2768876"/>
            <a:ext cx="380825" cy="380825"/>
          </a:xfrm>
          <a:custGeom>
            <a:rect b="b" l="l" r="r" t="t"/>
            <a:pathLst>
              <a:path extrusionOk="0" h="761650" w="761650">
                <a:moveTo>
                  <a:pt x="0" y="0"/>
                </a:moveTo>
                <a:lnTo>
                  <a:pt x="761651" y="0"/>
                </a:lnTo>
                <a:lnTo>
                  <a:pt x="761651" y="761650"/>
                </a:lnTo>
                <a:lnTo>
                  <a:pt x="0" y="761650"/>
                </a:lnTo>
                <a:lnTo>
                  <a:pt x="0" y="0"/>
                </a:lnTo>
                <a:close/>
              </a:path>
            </a:pathLst>
          </a:custGeom>
          <a:blipFill rotWithShape="1">
            <a:blip r:embed="rId5">
              <a:alphaModFix/>
            </a:blip>
            <a:stretch>
              <a:fillRect b="0" l="0" r="0" t="0"/>
            </a:stretch>
          </a:blipFill>
          <a:ln>
            <a:noFill/>
          </a:ln>
        </p:spPr>
      </p:sp>
      <p:sp>
        <p:nvSpPr>
          <p:cNvPr id="281" name="Google Shape;281;p31"/>
          <p:cNvSpPr txBox="1"/>
          <p:nvPr/>
        </p:nvSpPr>
        <p:spPr>
          <a:xfrm>
            <a:off x="5885810" y="2866398"/>
            <a:ext cx="1607100" cy="184800"/>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0" i="0" lang="en" sz="1200" u="none" cap="none" strike="noStrike">
                <a:solidFill>
                  <a:srgbClr val="FFFFFF"/>
                </a:solidFill>
                <a:latin typeface="Mina"/>
                <a:ea typeface="Mina"/>
                <a:cs typeface="Mina"/>
                <a:sym typeface="Mina"/>
              </a:rPr>
              <a:t>Payment</a:t>
            </a:r>
            <a:endParaRPr sz="700"/>
          </a:p>
        </p:txBody>
      </p:sp>
      <p:sp>
        <p:nvSpPr>
          <p:cNvPr id="282" name="Google Shape;282;p31"/>
          <p:cNvSpPr txBox="1"/>
          <p:nvPr/>
        </p:nvSpPr>
        <p:spPr>
          <a:xfrm>
            <a:off x="7100874" y="2866398"/>
            <a:ext cx="1607100" cy="184800"/>
          </a:xfrm>
          <a:prstGeom prst="rect">
            <a:avLst/>
          </a:prstGeom>
          <a:noFill/>
          <a:ln>
            <a:noFill/>
          </a:ln>
        </p:spPr>
        <p:txBody>
          <a:bodyPr anchorCtr="0" anchor="t" bIns="0" lIns="0" spcFirstLastPara="1" rIns="0" wrap="square" tIns="0">
            <a:spAutoFit/>
          </a:bodyPr>
          <a:lstStyle/>
          <a:p>
            <a:pPr indent="0" lvl="0" marL="0" marR="0" rtl="0" algn="ctr">
              <a:lnSpc>
                <a:spcPct val="130004"/>
              </a:lnSpc>
              <a:spcBef>
                <a:spcPts val="0"/>
              </a:spcBef>
              <a:spcAft>
                <a:spcPts val="0"/>
              </a:spcAft>
              <a:buNone/>
            </a:pPr>
            <a:r>
              <a:rPr b="0" i="0" lang="en" sz="1200" u="none" cap="none" strike="noStrike">
                <a:solidFill>
                  <a:srgbClr val="FFFFFF"/>
                </a:solidFill>
                <a:latin typeface="Mina"/>
                <a:ea typeface="Mina"/>
                <a:cs typeface="Mina"/>
                <a:sym typeface="Mina"/>
              </a:rPr>
              <a:t>Loyalty</a:t>
            </a:r>
            <a:endParaRPr sz="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0" name="Shape 290"/>
        <p:cNvGrpSpPr/>
        <p:nvPr/>
      </p:nvGrpSpPr>
      <p:grpSpPr>
        <a:xfrm>
          <a:off x="0" y="0"/>
          <a:ext cx="0" cy="0"/>
          <a:chOff x="0" y="0"/>
          <a:chExt cx="0" cy="0"/>
        </a:xfrm>
      </p:grpSpPr>
      <p:grpSp>
        <p:nvGrpSpPr>
          <p:cNvPr id="291" name="Google Shape;291;p32"/>
          <p:cNvGrpSpPr/>
          <p:nvPr/>
        </p:nvGrpSpPr>
        <p:grpSpPr>
          <a:xfrm>
            <a:off x="886436" y="2200849"/>
            <a:ext cx="2149805" cy="466752"/>
            <a:chOff x="0" y="-38100"/>
            <a:chExt cx="1105958" cy="240119"/>
          </a:xfrm>
        </p:grpSpPr>
        <p:sp>
          <p:nvSpPr>
            <p:cNvPr id="292" name="Google Shape;292;p32"/>
            <p:cNvSpPr/>
            <p:nvPr/>
          </p:nvSpPr>
          <p:spPr>
            <a:xfrm>
              <a:off x="0" y="0"/>
              <a:ext cx="1105958" cy="202019"/>
            </a:xfrm>
            <a:custGeom>
              <a:rect b="b" l="l" r="r" t="t"/>
              <a:pathLst>
                <a:path extrusionOk="0" h="202019" w="1105958">
                  <a:moveTo>
                    <a:pt x="101009" y="0"/>
                  </a:moveTo>
                  <a:lnTo>
                    <a:pt x="1004949" y="0"/>
                  </a:lnTo>
                  <a:cubicBezTo>
                    <a:pt x="1060735" y="0"/>
                    <a:pt x="1105958" y="45223"/>
                    <a:pt x="1105958" y="101009"/>
                  </a:cubicBezTo>
                  <a:lnTo>
                    <a:pt x="1105958" y="101009"/>
                  </a:lnTo>
                  <a:cubicBezTo>
                    <a:pt x="1105958" y="156795"/>
                    <a:pt x="1060735" y="202019"/>
                    <a:pt x="1004949"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3" name="Google Shape;293;p32"/>
            <p:cNvSpPr txBox="1"/>
            <p:nvPr/>
          </p:nvSpPr>
          <p:spPr>
            <a:xfrm>
              <a:off x="0" y="-38100"/>
              <a:ext cx="1105958" cy="240119"/>
            </a:xfrm>
            <a:prstGeom prst="rect">
              <a:avLst/>
            </a:prstGeom>
            <a:noFill/>
            <a:ln>
              <a:noFill/>
            </a:ln>
          </p:spPr>
          <p:txBody>
            <a:bodyPr anchorCtr="0" anchor="ctr" bIns="25400" lIns="25400" spcFirstLastPara="1" rIns="25400" wrap="square" tIns="25400">
              <a:noAutofit/>
            </a:bodyPr>
            <a:lstStyle/>
            <a:p>
              <a:pPr indent="0" lvl="0" marL="0" marR="0" rtl="0" algn="ctr">
                <a:lnSpc>
                  <a:spcPct val="149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4" name="Google Shape;294;p32"/>
          <p:cNvGrpSpPr/>
          <p:nvPr/>
        </p:nvGrpSpPr>
        <p:grpSpPr>
          <a:xfrm>
            <a:off x="3656518" y="2186498"/>
            <a:ext cx="2081728" cy="466752"/>
            <a:chOff x="0" y="-38100"/>
            <a:chExt cx="1070936" cy="240119"/>
          </a:xfrm>
        </p:grpSpPr>
        <p:sp>
          <p:nvSpPr>
            <p:cNvPr id="295" name="Google Shape;295;p32"/>
            <p:cNvSpPr/>
            <p:nvPr/>
          </p:nvSpPr>
          <p:spPr>
            <a:xfrm>
              <a:off x="0" y="0"/>
              <a:ext cx="1070936" cy="202019"/>
            </a:xfrm>
            <a:custGeom>
              <a:rect b="b" l="l" r="r" t="t"/>
              <a:pathLst>
                <a:path extrusionOk="0" h="202019" w="1070936">
                  <a:moveTo>
                    <a:pt x="101009" y="0"/>
                  </a:moveTo>
                  <a:lnTo>
                    <a:pt x="969927" y="0"/>
                  </a:lnTo>
                  <a:cubicBezTo>
                    <a:pt x="1025713" y="0"/>
                    <a:pt x="1070936" y="45223"/>
                    <a:pt x="1070936" y="101009"/>
                  </a:cubicBezTo>
                  <a:lnTo>
                    <a:pt x="1070936" y="101009"/>
                  </a:lnTo>
                  <a:cubicBezTo>
                    <a:pt x="1070936" y="156795"/>
                    <a:pt x="1025713" y="202019"/>
                    <a:pt x="969927"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6" name="Google Shape;296;p32"/>
            <p:cNvSpPr txBox="1"/>
            <p:nvPr/>
          </p:nvSpPr>
          <p:spPr>
            <a:xfrm>
              <a:off x="0" y="-38100"/>
              <a:ext cx="1070936" cy="240119"/>
            </a:xfrm>
            <a:prstGeom prst="rect">
              <a:avLst/>
            </a:prstGeom>
            <a:noFill/>
            <a:ln>
              <a:noFill/>
            </a:ln>
          </p:spPr>
          <p:txBody>
            <a:bodyPr anchorCtr="0" anchor="ctr" bIns="25400" lIns="25400" spcFirstLastPara="1" rIns="25400" wrap="square" tIns="25400">
              <a:noAutofit/>
            </a:bodyPr>
            <a:lstStyle/>
            <a:p>
              <a:pPr indent="0" lvl="0" marL="0" marR="0" rtl="0" algn="ctr">
                <a:lnSpc>
                  <a:spcPct val="149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7" name="Google Shape;297;p32"/>
          <p:cNvGrpSpPr/>
          <p:nvPr/>
        </p:nvGrpSpPr>
        <p:grpSpPr>
          <a:xfrm>
            <a:off x="6357371" y="2186498"/>
            <a:ext cx="2220773" cy="466752"/>
            <a:chOff x="0" y="-38100"/>
            <a:chExt cx="1142467" cy="240119"/>
          </a:xfrm>
        </p:grpSpPr>
        <p:sp>
          <p:nvSpPr>
            <p:cNvPr id="298" name="Google Shape;298;p32"/>
            <p:cNvSpPr/>
            <p:nvPr/>
          </p:nvSpPr>
          <p:spPr>
            <a:xfrm>
              <a:off x="0" y="0"/>
              <a:ext cx="1142467" cy="202019"/>
            </a:xfrm>
            <a:custGeom>
              <a:rect b="b" l="l" r="r" t="t"/>
              <a:pathLst>
                <a:path extrusionOk="0" h="202019" w="1142467">
                  <a:moveTo>
                    <a:pt x="101009" y="0"/>
                  </a:moveTo>
                  <a:lnTo>
                    <a:pt x="1041458" y="0"/>
                  </a:lnTo>
                  <a:cubicBezTo>
                    <a:pt x="1097244" y="0"/>
                    <a:pt x="1142467" y="45223"/>
                    <a:pt x="1142467" y="101009"/>
                  </a:cubicBezTo>
                  <a:lnTo>
                    <a:pt x="1142467" y="101009"/>
                  </a:lnTo>
                  <a:cubicBezTo>
                    <a:pt x="1142467" y="156795"/>
                    <a:pt x="1097244" y="202019"/>
                    <a:pt x="1041458" y="202019"/>
                  </a:cubicBezTo>
                  <a:lnTo>
                    <a:pt x="101009" y="202019"/>
                  </a:lnTo>
                  <a:cubicBezTo>
                    <a:pt x="45223" y="202019"/>
                    <a:pt x="0" y="156795"/>
                    <a:pt x="0" y="101009"/>
                  </a:cubicBezTo>
                  <a:lnTo>
                    <a:pt x="0" y="101009"/>
                  </a:lnTo>
                  <a:cubicBezTo>
                    <a:pt x="0" y="45223"/>
                    <a:pt x="45223" y="0"/>
                    <a:pt x="101009" y="0"/>
                  </a:cubicBezTo>
                  <a:close/>
                </a:path>
              </a:pathLst>
            </a:custGeom>
            <a:solidFill>
              <a:srgbClr val="000000">
                <a:alpha val="0"/>
              </a:srgbClr>
            </a:solidFill>
            <a:ln cap="rnd" cmpd="sng" w="28575">
              <a:solidFill>
                <a:srgbClr val="31EFC3"/>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9" name="Google Shape;299;p32"/>
            <p:cNvSpPr txBox="1"/>
            <p:nvPr/>
          </p:nvSpPr>
          <p:spPr>
            <a:xfrm>
              <a:off x="0" y="-38100"/>
              <a:ext cx="1142467" cy="240119"/>
            </a:xfrm>
            <a:prstGeom prst="rect">
              <a:avLst/>
            </a:prstGeom>
            <a:noFill/>
            <a:ln>
              <a:noFill/>
            </a:ln>
          </p:spPr>
          <p:txBody>
            <a:bodyPr anchorCtr="0" anchor="ctr" bIns="25400" lIns="25400" spcFirstLastPara="1" rIns="25400" wrap="square" tIns="25400">
              <a:noAutofit/>
            </a:bodyPr>
            <a:lstStyle/>
            <a:p>
              <a:pPr indent="0" lvl="0" marL="0" marR="0" rtl="0" algn="ctr">
                <a:lnSpc>
                  <a:spcPct val="149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0" name="Google Shape;300;p32"/>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3">
              <a:alphaModFix/>
            </a:blip>
            <a:stretch>
              <a:fillRect b="0" l="0" r="0" t="0"/>
            </a:stretch>
          </a:blipFill>
          <a:ln>
            <a:noFill/>
          </a:ln>
        </p:spPr>
      </p:sp>
      <p:sp>
        <p:nvSpPr>
          <p:cNvPr id="301" name="Google Shape;301;p32"/>
          <p:cNvSpPr txBox="1"/>
          <p:nvPr/>
        </p:nvSpPr>
        <p:spPr>
          <a:xfrm>
            <a:off x="1265518" y="970270"/>
            <a:ext cx="6612963" cy="891509"/>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AI as the Fuel in Your Business - </a:t>
            </a:r>
            <a:endParaRPr sz="700"/>
          </a:p>
          <a:p>
            <a:pPr indent="0" lvl="0" marL="0" marR="0" rtl="0" algn="l">
              <a:lnSpc>
                <a:spcPct val="137019"/>
              </a:lnSpc>
              <a:spcBef>
                <a:spcPts val="0"/>
              </a:spcBef>
              <a:spcAft>
                <a:spcPts val="0"/>
              </a:spcAft>
              <a:buNone/>
            </a:pPr>
            <a:r>
              <a:rPr b="1" i="0" lang="en" sz="2600" u="none" cap="none" strike="noStrike">
                <a:solidFill>
                  <a:srgbClr val="0368FE"/>
                </a:solidFill>
                <a:latin typeface="League Spartan"/>
                <a:ea typeface="League Spartan"/>
                <a:cs typeface="League Spartan"/>
                <a:sym typeface="League Spartan"/>
              </a:rPr>
              <a:t>Basic Marketing/Sales</a:t>
            </a:r>
            <a:endParaRPr sz="700"/>
          </a:p>
        </p:txBody>
      </p:sp>
      <p:sp>
        <p:nvSpPr>
          <p:cNvPr id="302" name="Google Shape;302;p32"/>
          <p:cNvSpPr/>
          <p:nvPr/>
        </p:nvSpPr>
        <p:spPr>
          <a:xfrm>
            <a:off x="0" y="0"/>
            <a:ext cx="1412300" cy="1437456"/>
          </a:xfrm>
          <a:custGeom>
            <a:rect b="b" l="l" r="r" t="t"/>
            <a:pathLst>
              <a:path extrusionOk="0" h="2874911" w="2824600">
                <a:moveTo>
                  <a:pt x="0" y="0"/>
                </a:moveTo>
                <a:lnTo>
                  <a:pt x="2824600" y="0"/>
                </a:lnTo>
                <a:lnTo>
                  <a:pt x="2824600" y="2874911"/>
                </a:lnTo>
                <a:lnTo>
                  <a:pt x="0" y="2874911"/>
                </a:lnTo>
                <a:lnTo>
                  <a:pt x="0" y="0"/>
                </a:lnTo>
                <a:close/>
              </a:path>
            </a:pathLst>
          </a:custGeom>
          <a:blipFill rotWithShape="1">
            <a:blip r:embed="rId4">
              <a:alphaModFix/>
            </a:blip>
            <a:stretch>
              <a:fillRect b="0" l="0" r="0" t="0"/>
            </a:stretch>
          </a:blipFill>
          <a:ln>
            <a:noFill/>
          </a:ln>
        </p:spPr>
      </p:sp>
      <p:sp>
        <p:nvSpPr>
          <p:cNvPr id="303" name="Google Shape;303;p32"/>
          <p:cNvSpPr/>
          <p:nvPr/>
        </p:nvSpPr>
        <p:spPr>
          <a:xfrm>
            <a:off x="5316936" y="2143762"/>
            <a:ext cx="233594" cy="233594"/>
          </a:xfrm>
          <a:custGeom>
            <a:rect b="b" l="l" r="r" t="t"/>
            <a:pathLst>
              <a:path extrusionOk="0" h="467189" w="467189">
                <a:moveTo>
                  <a:pt x="0" y="0"/>
                </a:moveTo>
                <a:lnTo>
                  <a:pt x="467189" y="0"/>
                </a:lnTo>
                <a:lnTo>
                  <a:pt x="467189" y="467189"/>
                </a:lnTo>
                <a:lnTo>
                  <a:pt x="0" y="467189"/>
                </a:lnTo>
                <a:lnTo>
                  <a:pt x="0" y="0"/>
                </a:lnTo>
                <a:close/>
              </a:path>
            </a:pathLst>
          </a:custGeom>
          <a:blipFill rotWithShape="1">
            <a:blip r:embed="rId5">
              <a:alphaModFix/>
            </a:blip>
            <a:stretch>
              <a:fillRect b="0" l="0" r="0" t="0"/>
            </a:stretch>
          </a:blipFill>
          <a:ln>
            <a:noFill/>
          </a:ln>
        </p:spPr>
      </p:sp>
      <p:sp>
        <p:nvSpPr>
          <p:cNvPr id="304" name="Google Shape;304;p32"/>
          <p:cNvSpPr txBox="1"/>
          <p:nvPr/>
        </p:nvSpPr>
        <p:spPr>
          <a:xfrm>
            <a:off x="3469476" y="2843859"/>
            <a:ext cx="2455813" cy="1386984"/>
          </a:xfrm>
          <a:prstGeom prst="rect">
            <a:avLst/>
          </a:prstGeom>
          <a:noFill/>
          <a:ln>
            <a:noFill/>
          </a:ln>
        </p:spPr>
        <p:txBody>
          <a:bodyPr anchorCtr="0" anchor="t" bIns="0" lIns="0" spcFirstLastPara="1" rIns="0" wrap="square" tIns="0">
            <a:spAutoFit/>
          </a:bodyPr>
          <a:lstStyle/>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Chatbots and SMS responders handle leads within seconds</a:t>
            </a:r>
            <a:endParaRPr sz="700"/>
          </a:p>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Personalized replies feel human — but they never sleep</a:t>
            </a:r>
            <a:endParaRPr sz="700"/>
          </a:p>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Converts night-time inquiries into morning bookings</a:t>
            </a:r>
            <a:endParaRPr sz="700"/>
          </a:p>
          <a:p>
            <a:pPr indent="0" lvl="0" marL="0" marR="0" rtl="0" algn="l">
              <a:lnSpc>
                <a:spcPct val="171070"/>
              </a:lnSpc>
              <a:spcBef>
                <a:spcPts val="0"/>
              </a:spcBef>
              <a:spcAft>
                <a:spcPts val="0"/>
              </a:spcAft>
              <a:buNone/>
            </a:pPr>
            <a:r>
              <a:t/>
            </a:r>
            <a:endParaRPr b="0" i="0" sz="900" u="none" cap="none" strike="noStrike">
              <a:solidFill>
                <a:srgbClr val="FFFFFF"/>
              </a:solidFill>
              <a:latin typeface="Mina"/>
              <a:ea typeface="Mina"/>
              <a:cs typeface="Mina"/>
              <a:sym typeface="Mina"/>
            </a:endParaRPr>
          </a:p>
        </p:txBody>
      </p:sp>
      <p:sp>
        <p:nvSpPr>
          <p:cNvPr id="305" name="Google Shape;305;p32"/>
          <p:cNvSpPr txBox="1"/>
          <p:nvPr/>
        </p:nvSpPr>
        <p:spPr>
          <a:xfrm>
            <a:off x="3901928" y="2371638"/>
            <a:ext cx="1590908" cy="189710"/>
          </a:xfrm>
          <a:prstGeom prst="rect">
            <a:avLst/>
          </a:prstGeom>
          <a:noFill/>
          <a:ln>
            <a:noFill/>
          </a:ln>
        </p:spPr>
        <p:txBody>
          <a:bodyPr anchorCtr="0" anchor="t" bIns="0" lIns="0" spcFirstLastPara="1" rIns="0" wrap="square" tIns="0">
            <a:spAutoFit/>
          </a:bodyPr>
          <a:lstStyle/>
          <a:p>
            <a:pPr indent="0" lvl="0" marL="0" marR="0" rtl="0" algn="ctr">
              <a:lnSpc>
                <a:spcPct val="129991"/>
              </a:lnSpc>
              <a:spcBef>
                <a:spcPts val="0"/>
              </a:spcBef>
              <a:spcAft>
                <a:spcPts val="0"/>
              </a:spcAft>
              <a:buNone/>
            </a:pPr>
            <a:r>
              <a:rPr b="0" i="0" lang="en" sz="1200" u="none" cap="none" strike="noStrike">
                <a:solidFill>
                  <a:srgbClr val="FFFFFF"/>
                </a:solidFill>
                <a:latin typeface="Mina"/>
                <a:ea typeface="Mina"/>
                <a:cs typeface="Mina"/>
                <a:sym typeface="Mina"/>
              </a:rPr>
              <a:t>Instant Response</a:t>
            </a:r>
            <a:endParaRPr sz="700"/>
          </a:p>
        </p:txBody>
      </p:sp>
      <p:sp>
        <p:nvSpPr>
          <p:cNvPr id="306" name="Google Shape;306;p32"/>
          <p:cNvSpPr txBox="1"/>
          <p:nvPr/>
        </p:nvSpPr>
        <p:spPr>
          <a:xfrm>
            <a:off x="6357371" y="2843859"/>
            <a:ext cx="2553591" cy="1386984"/>
          </a:xfrm>
          <a:prstGeom prst="rect">
            <a:avLst/>
          </a:prstGeom>
          <a:noFill/>
          <a:ln>
            <a:noFill/>
          </a:ln>
        </p:spPr>
        <p:txBody>
          <a:bodyPr anchorCtr="0" anchor="t" bIns="0" lIns="0" spcFirstLastPara="1" rIns="0" wrap="square" tIns="0">
            <a:spAutoFit/>
          </a:bodyPr>
          <a:lstStyle/>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Auto-generates blog posts, social media posts, and email content</a:t>
            </a:r>
            <a:endParaRPr sz="700"/>
          </a:p>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Keeps your tone and brand voice consistent across channels</a:t>
            </a:r>
            <a:endParaRPr sz="700"/>
          </a:p>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Learns from engagement — improves every week</a:t>
            </a:r>
            <a:endParaRPr sz="700"/>
          </a:p>
          <a:p>
            <a:pPr indent="0" lvl="0" marL="0" marR="0" rtl="0" algn="l">
              <a:lnSpc>
                <a:spcPct val="171070"/>
              </a:lnSpc>
              <a:spcBef>
                <a:spcPts val="0"/>
              </a:spcBef>
              <a:spcAft>
                <a:spcPts val="0"/>
              </a:spcAft>
              <a:buNone/>
            </a:pPr>
            <a:r>
              <a:t/>
            </a:r>
            <a:endParaRPr b="0" i="0" sz="900" u="none" cap="none" strike="noStrike">
              <a:solidFill>
                <a:srgbClr val="FFFFFF"/>
              </a:solidFill>
              <a:latin typeface="Mina"/>
              <a:ea typeface="Mina"/>
              <a:cs typeface="Mina"/>
              <a:sym typeface="Mina"/>
            </a:endParaRPr>
          </a:p>
        </p:txBody>
      </p:sp>
      <p:sp>
        <p:nvSpPr>
          <p:cNvPr id="307" name="Google Shape;307;p32"/>
          <p:cNvSpPr txBox="1"/>
          <p:nvPr/>
        </p:nvSpPr>
        <p:spPr>
          <a:xfrm>
            <a:off x="6605021" y="2371638"/>
            <a:ext cx="1848582" cy="189710"/>
          </a:xfrm>
          <a:prstGeom prst="rect">
            <a:avLst/>
          </a:prstGeom>
          <a:noFill/>
          <a:ln>
            <a:noFill/>
          </a:ln>
        </p:spPr>
        <p:txBody>
          <a:bodyPr anchorCtr="0" anchor="t" bIns="0" lIns="0" spcFirstLastPara="1" rIns="0" wrap="square" tIns="0">
            <a:spAutoFit/>
          </a:bodyPr>
          <a:lstStyle/>
          <a:p>
            <a:pPr indent="0" lvl="0" marL="0" marR="0" rtl="0" algn="ctr">
              <a:lnSpc>
                <a:spcPct val="129991"/>
              </a:lnSpc>
              <a:spcBef>
                <a:spcPts val="0"/>
              </a:spcBef>
              <a:spcAft>
                <a:spcPts val="0"/>
              </a:spcAft>
              <a:buNone/>
            </a:pPr>
            <a:r>
              <a:rPr b="0" i="0" lang="en" sz="1200" u="none" cap="none" strike="noStrike">
                <a:solidFill>
                  <a:srgbClr val="FFFFFF"/>
                </a:solidFill>
                <a:latin typeface="Mina"/>
                <a:ea typeface="Mina"/>
                <a:cs typeface="Mina"/>
                <a:sym typeface="Mina"/>
              </a:rPr>
              <a:t>Consistent Brand</a:t>
            </a:r>
            <a:endParaRPr sz="700"/>
          </a:p>
        </p:txBody>
      </p:sp>
      <p:sp>
        <p:nvSpPr>
          <p:cNvPr id="308" name="Google Shape;308;p32"/>
          <p:cNvSpPr txBox="1"/>
          <p:nvPr/>
        </p:nvSpPr>
        <p:spPr>
          <a:xfrm>
            <a:off x="706150" y="2856883"/>
            <a:ext cx="2510378" cy="1386984"/>
          </a:xfrm>
          <a:prstGeom prst="rect">
            <a:avLst/>
          </a:prstGeom>
          <a:noFill/>
          <a:ln>
            <a:noFill/>
          </a:ln>
        </p:spPr>
        <p:txBody>
          <a:bodyPr anchorCtr="0" anchor="t" bIns="0" lIns="0" spcFirstLastPara="1" rIns="0" wrap="square" tIns="0">
            <a:spAutoFit/>
          </a:bodyPr>
          <a:lstStyle/>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AI analyzes what ads convert by time, suburb, and keyword</a:t>
            </a:r>
            <a:endParaRPr sz="700"/>
          </a:p>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Automatically shifts spend to what’s working — no guessing</a:t>
            </a:r>
            <a:endParaRPr sz="700"/>
          </a:p>
          <a:p>
            <a:pPr indent="-95250" lvl="1" marL="203200" marR="0" rtl="0" algn="l">
              <a:lnSpc>
                <a:spcPct val="171070"/>
              </a:lnSpc>
              <a:spcBef>
                <a:spcPts val="0"/>
              </a:spcBef>
              <a:spcAft>
                <a:spcPts val="0"/>
              </a:spcAft>
              <a:buClr>
                <a:srgbClr val="FFFFFF"/>
              </a:buClr>
              <a:buSzPts val="900"/>
              <a:buFont typeface="Arial"/>
              <a:buChar char="•"/>
            </a:pPr>
            <a:r>
              <a:rPr b="0" i="0" lang="en" sz="900" u="none" cap="none" strike="noStrike">
                <a:solidFill>
                  <a:srgbClr val="FFFFFF"/>
                </a:solidFill>
                <a:latin typeface="Mina"/>
                <a:ea typeface="Mina"/>
                <a:cs typeface="Mina"/>
                <a:sym typeface="Mina"/>
              </a:rPr>
              <a:t>Tracks ROI from every click to every completed test</a:t>
            </a:r>
            <a:endParaRPr sz="700"/>
          </a:p>
          <a:p>
            <a:pPr indent="0" lvl="0" marL="0" marR="0" rtl="0" algn="l">
              <a:lnSpc>
                <a:spcPct val="171070"/>
              </a:lnSpc>
              <a:spcBef>
                <a:spcPts val="0"/>
              </a:spcBef>
              <a:spcAft>
                <a:spcPts val="0"/>
              </a:spcAft>
              <a:buNone/>
            </a:pPr>
            <a:r>
              <a:t/>
            </a:r>
            <a:endParaRPr b="0" i="0" sz="900" u="none" cap="none" strike="noStrike">
              <a:solidFill>
                <a:srgbClr val="FFFFFF"/>
              </a:solidFill>
              <a:latin typeface="Mina"/>
              <a:ea typeface="Mina"/>
              <a:cs typeface="Mina"/>
              <a:sym typeface="Mina"/>
            </a:endParaRPr>
          </a:p>
        </p:txBody>
      </p:sp>
      <p:sp>
        <p:nvSpPr>
          <p:cNvPr id="309" name="Google Shape;309;p32"/>
          <p:cNvSpPr txBox="1"/>
          <p:nvPr/>
        </p:nvSpPr>
        <p:spPr>
          <a:xfrm>
            <a:off x="1165885" y="2385989"/>
            <a:ext cx="1590908" cy="189710"/>
          </a:xfrm>
          <a:prstGeom prst="rect">
            <a:avLst/>
          </a:prstGeom>
          <a:noFill/>
          <a:ln>
            <a:noFill/>
          </a:ln>
        </p:spPr>
        <p:txBody>
          <a:bodyPr anchorCtr="0" anchor="t" bIns="0" lIns="0" spcFirstLastPara="1" rIns="0" wrap="square" tIns="0">
            <a:spAutoFit/>
          </a:bodyPr>
          <a:lstStyle/>
          <a:p>
            <a:pPr indent="0" lvl="0" marL="0" marR="0" rtl="0" algn="ctr">
              <a:lnSpc>
                <a:spcPct val="129991"/>
              </a:lnSpc>
              <a:spcBef>
                <a:spcPts val="0"/>
              </a:spcBef>
              <a:spcAft>
                <a:spcPts val="0"/>
              </a:spcAft>
              <a:buNone/>
            </a:pPr>
            <a:r>
              <a:rPr b="0" i="0" lang="en" sz="1200" u="none" cap="none" strike="noStrike">
                <a:solidFill>
                  <a:srgbClr val="FFFFFF"/>
                </a:solidFill>
                <a:latin typeface="Mina"/>
                <a:ea typeface="Mina"/>
                <a:cs typeface="Mina"/>
                <a:sym typeface="Mina"/>
              </a:rPr>
              <a:t>Smarter Ads</a:t>
            </a:r>
            <a:endParaRPr sz="700"/>
          </a:p>
        </p:txBody>
      </p:sp>
      <p:sp>
        <p:nvSpPr>
          <p:cNvPr id="310" name="Google Shape;310;p32"/>
          <p:cNvSpPr/>
          <p:nvPr/>
        </p:nvSpPr>
        <p:spPr>
          <a:xfrm>
            <a:off x="8220008" y="2147569"/>
            <a:ext cx="233595" cy="233594"/>
          </a:xfrm>
          <a:custGeom>
            <a:rect b="b" l="l" r="r" t="t"/>
            <a:pathLst>
              <a:path extrusionOk="0" h="467189" w="467189">
                <a:moveTo>
                  <a:pt x="0" y="0"/>
                </a:moveTo>
                <a:lnTo>
                  <a:pt x="467189" y="0"/>
                </a:lnTo>
                <a:lnTo>
                  <a:pt x="467189" y="467188"/>
                </a:lnTo>
                <a:lnTo>
                  <a:pt x="0" y="46718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14" name="Shape 314"/>
        <p:cNvGrpSpPr/>
        <p:nvPr/>
      </p:nvGrpSpPr>
      <p:grpSpPr>
        <a:xfrm>
          <a:off x="0" y="0"/>
          <a:ext cx="0" cy="0"/>
          <a:chOff x="0" y="0"/>
          <a:chExt cx="0" cy="0"/>
        </a:xfrm>
      </p:grpSpPr>
      <p:sp>
        <p:nvSpPr>
          <p:cNvPr id="315" name="Google Shape;315;p33"/>
          <p:cNvSpPr/>
          <p:nvPr/>
        </p:nvSpPr>
        <p:spPr>
          <a:xfrm>
            <a:off x="7391849" y="4689279"/>
            <a:ext cx="1237801" cy="183055"/>
          </a:xfrm>
          <a:custGeom>
            <a:rect b="b" l="l" r="r" t="t"/>
            <a:pathLst>
              <a:path extrusionOk="0" h="366110" w="2475602">
                <a:moveTo>
                  <a:pt x="0" y="0"/>
                </a:moveTo>
                <a:lnTo>
                  <a:pt x="2475602" y="0"/>
                </a:lnTo>
                <a:lnTo>
                  <a:pt x="2475602" y="366110"/>
                </a:lnTo>
                <a:lnTo>
                  <a:pt x="0" y="366110"/>
                </a:lnTo>
                <a:lnTo>
                  <a:pt x="0" y="0"/>
                </a:lnTo>
                <a:close/>
              </a:path>
            </a:pathLst>
          </a:custGeom>
          <a:blipFill rotWithShape="1">
            <a:blip r:embed="rId3">
              <a:alphaModFix/>
            </a:blip>
            <a:stretch>
              <a:fillRect b="0" l="0" r="0" t="0"/>
            </a:stretch>
          </a:blipFill>
          <a:ln>
            <a:noFill/>
          </a:ln>
        </p:spPr>
      </p:sp>
      <p:sp>
        <p:nvSpPr>
          <p:cNvPr id="316" name="Google Shape;316;p33"/>
          <p:cNvSpPr/>
          <p:nvPr/>
        </p:nvSpPr>
        <p:spPr>
          <a:xfrm>
            <a:off x="7810725" y="0"/>
            <a:ext cx="1333275" cy="1357023"/>
          </a:xfrm>
          <a:custGeom>
            <a:rect b="b" l="l" r="r" t="t"/>
            <a:pathLst>
              <a:path extrusionOk="0" h="2714046" w="2666550">
                <a:moveTo>
                  <a:pt x="0" y="0"/>
                </a:moveTo>
                <a:lnTo>
                  <a:pt x="2666550" y="0"/>
                </a:lnTo>
                <a:lnTo>
                  <a:pt x="2666550" y="2714046"/>
                </a:lnTo>
                <a:lnTo>
                  <a:pt x="0" y="2714046"/>
                </a:lnTo>
                <a:lnTo>
                  <a:pt x="0" y="0"/>
                </a:lnTo>
                <a:close/>
              </a:path>
            </a:pathLst>
          </a:custGeom>
          <a:blipFill rotWithShape="1">
            <a:blip r:embed="rId4">
              <a:alphaModFix/>
            </a:blip>
            <a:stretch>
              <a:fillRect b="0" l="0" r="0" t="0"/>
            </a:stretch>
          </a:blipFill>
          <a:ln>
            <a:noFill/>
          </a:ln>
        </p:spPr>
      </p:sp>
      <p:cxnSp>
        <p:nvCxnSpPr>
          <p:cNvPr id="317" name="Google Shape;317;p33"/>
          <p:cNvCxnSpPr/>
          <p:nvPr/>
        </p:nvCxnSpPr>
        <p:spPr>
          <a:xfrm>
            <a:off x="864819" y="2151680"/>
            <a:ext cx="3246000" cy="0"/>
          </a:xfrm>
          <a:prstGeom prst="straightConnector1">
            <a:avLst/>
          </a:prstGeom>
          <a:noFill/>
          <a:ln cap="flat" cmpd="sng" w="38100">
            <a:solidFill>
              <a:srgbClr val="FFFFFF"/>
            </a:solidFill>
            <a:prstDash val="solid"/>
            <a:round/>
            <a:headEnd len="sm" w="sm" type="none"/>
            <a:tailEnd len="sm" w="sm" type="none"/>
          </a:ln>
        </p:spPr>
      </p:cxnSp>
      <p:cxnSp>
        <p:nvCxnSpPr>
          <p:cNvPr id="318" name="Google Shape;318;p33"/>
          <p:cNvCxnSpPr/>
          <p:nvPr/>
        </p:nvCxnSpPr>
        <p:spPr>
          <a:xfrm>
            <a:off x="5033174" y="2142155"/>
            <a:ext cx="3246000" cy="0"/>
          </a:xfrm>
          <a:prstGeom prst="straightConnector1">
            <a:avLst/>
          </a:prstGeom>
          <a:noFill/>
          <a:ln cap="flat" cmpd="sng" w="38100">
            <a:solidFill>
              <a:srgbClr val="FFFFFF"/>
            </a:solidFill>
            <a:prstDash val="solid"/>
            <a:round/>
            <a:headEnd len="sm" w="sm" type="none"/>
            <a:tailEnd len="sm" w="sm" type="none"/>
          </a:ln>
        </p:spPr>
      </p:cxnSp>
      <p:sp>
        <p:nvSpPr>
          <p:cNvPr id="319" name="Google Shape;319;p33"/>
          <p:cNvSpPr txBox="1"/>
          <p:nvPr/>
        </p:nvSpPr>
        <p:spPr>
          <a:xfrm>
            <a:off x="661277" y="1170189"/>
            <a:ext cx="5029121" cy="186834"/>
          </a:xfrm>
          <a:prstGeom prst="rect">
            <a:avLst/>
          </a:prstGeom>
          <a:noFill/>
          <a:ln>
            <a:noFill/>
          </a:ln>
        </p:spPr>
        <p:txBody>
          <a:bodyPr anchorCtr="0" anchor="t" bIns="0" lIns="0" spcFirstLastPara="1" rIns="0" wrap="square" tIns="0">
            <a:spAutoFit/>
          </a:bodyPr>
          <a:lstStyle/>
          <a:p>
            <a:pPr indent="0" lvl="0" marL="0" marR="0" rtl="0" algn="l">
              <a:lnSpc>
                <a:spcPct val="171070"/>
              </a:lnSpc>
              <a:spcBef>
                <a:spcPts val="0"/>
              </a:spcBef>
              <a:spcAft>
                <a:spcPts val="0"/>
              </a:spcAft>
              <a:buNone/>
            </a:pPr>
            <a:r>
              <a:rPr b="0" i="0" lang="en" sz="900" u="none" cap="none" strike="noStrike">
                <a:solidFill>
                  <a:srgbClr val="FFFFFF"/>
                </a:solidFill>
                <a:latin typeface="Mina"/>
                <a:ea typeface="Mina"/>
                <a:cs typeface="Mina"/>
                <a:sym typeface="Mina"/>
              </a:rPr>
              <a:t>How SEO Crawlers Work vs. How LLMs Learn and Retrieve Info</a:t>
            </a:r>
            <a:endParaRPr sz="700"/>
          </a:p>
        </p:txBody>
      </p:sp>
      <p:sp>
        <p:nvSpPr>
          <p:cNvPr id="320" name="Google Shape;320;p33"/>
          <p:cNvSpPr txBox="1"/>
          <p:nvPr/>
        </p:nvSpPr>
        <p:spPr>
          <a:xfrm>
            <a:off x="661277" y="657515"/>
            <a:ext cx="4919699" cy="439072"/>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FFFFFF"/>
                </a:solidFill>
                <a:latin typeface="League Spartan"/>
                <a:ea typeface="League Spartan"/>
                <a:cs typeface="League Spartan"/>
                <a:sym typeface="League Spartan"/>
              </a:rPr>
              <a:t>What About My </a:t>
            </a:r>
            <a:r>
              <a:rPr b="1" i="0" lang="en" sz="2600" u="none" cap="none" strike="noStrike">
                <a:solidFill>
                  <a:srgbClr val="31EFC3"/>
                </a:solidFill>
                <a:latin typeface="League Spartan"/>
                <a:ea typeface="League Spartan"/>
                <a:cs typeface="League Spartan"/>
                <a:sym typeface="League Spartan"/>
              </a:rPr>
              <a:t>SEO</a:t>
            </a:r>
            <a:endParaRPr sz="700"/>
          </a:p>
        </p:txBody>
      </p:sp>
      <p:sp>
        <p:nvSpPr>
          <p:cNvPr id="321" name="Google Shape;321;p33"/>
          <p:cNvSpPr txBox="1"/>
          <p:nvPr/>
        </p:nvSpPr>
        <p:spPr>
          <a:xfrm>
            <a:off x="1344175" y="1584020"/>
            <a:ext cx="2287500" cy="400200"/>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0368FE"/>
                </a:solidFill>
                <a:latin typeface="League Spartan"/>
                <a:ea typeface="League Spartan"/>
                <a:cs typeface="League Spartan"/>
                <a:sym typeface="League Spartan"/>
              </a:rPr>
              <a:t>SEO Crawler</a:t>
            </a:r>
            <a:endParaRPr sz="700"/>
          </a:p>
        </p:txBody>
      </p:sp>
      <p:sp>
        <p:nvSpPr>
          <p:cNvPr id="322" name="Google Shape;322;p33"/>
          <p:cNvSpPr txBox="1"/>
          <p:nvPr/>
        </p:nvSpPr>
        <p:spPr>
          <a:xfrm>
            <a:off x="5545291" y="1584020"/>
            <a:ext cx="2559600" cy="400200"/>
          </a:xfrm>
          <a:prstGeom prst="rect">
            <a:avLst/>
          </a:prstGeom>
          <a:noFill/>
          <a:ln>
            <a:noFill/>
          </a:ln>
        </p:spPr>
        <p:txBody>
          <a:bodyPr anchorCtr="0" anchor="t" bIns="0" lIns="0" spcFirstLastPara="1" rIns="0" wrap="square" tIns="0">
            <a:spAutoFit/>
          </a:bodyPr>
          <a:lstStyle/>
          <a:p>
            <a:pPr indent="0" lvl="0" marL="0" marR="0" rtl="0" algn="l">
              <a:lnSpc>
                <a:spcPct val="137019"/>
              </a:lnSpc>
              <a:spcBef>
                <a:spcPts val="0"/>
              </a:spcBef>
              <a:spcAft>
                <a:spcPts val="0"/>
              </a:spcAft>
              <a:buNone/>
            </a:pPr>
            <a:r>
              <a:rPr b="1" i="0" lang="en" sz="2600" u="none" cap="none" strike="noStrike">
                <a:solidFill>
                  <a:srgbClr val="0368FE"/>
                </a:solidFill>
                <a:latin typeface="League Spartan"/>
                <a:ea typeface="League Spartan"/>
                <a:cs typeface="League Spartan"/>
                <a:sym typeface="League Spartan"/>
              </a:rPr>
              <a:t>LLM “Seeker”</a:t>
            </a:r>
            <a:endParaRPr sz="700"/>
          </a:p>
        </p:txBody>
      </p:sp>
      <p:sp>
        <p:nvSpPr>
          <p:cNvPr id="323" name="Google Shape;323;p33"/>
          <p:cNvSpPr txBox="1"/>
          <p:nvPr/>
        </p:nvSpPr>
        <p:spPr>
          <a:xfrm>
            <a:off x="1065490" y="2351090"/>
            <a:ext cx="2740200" cy="172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“Scan” code</a:t>
            </a:r>
            <a:endParaRPr sz="700"/>
          </a:p>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Follow links</a:t>
            </a:r>
            <a:endParaRPr sz="700"/>
          </a:p>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Index Keywords &amp; Meta</a:t>
            </a:r>
            <a:endParaRPr sz="700"/>
          </a:p>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“Look For” Technical Signals</a:t>
            </a:r>
            <a:endParaRPr sz="700"/>
          </a:p>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Frequently Recrawl to Update</a:t>
            </a:r>
            <a:endParaRPr sz="700"/>
          </a:p>
          <a:p>
            <a:pPr indent="0" lvl="0" marL="0" marR="0" rtl="0" algn="ctr">
              <a:lnSpc>
                <a:spcPct val="140013"/>
              </a:lnSpc>
              <a:spcBef>
                <a:spcPts val="0"/>
              </a:spcBef>
              <a:spcAft>
                <a:spcPts val="0"/>
              </a:spcAft>
              <a:buNone/>
            </a:pPr>
            <a:r>
              <a:t/>
            </a:r>
            <a:endParaRPr b="0" i="0" sz="1400" u="none" cap="none" strike="noStrike">
              <a:solidFill>
                <a:srgbClr val="FFFFFF"/>
              </a:solidFill>
              <a:latin typeface="Montserrat"/>
              <a:ea typeface="Montserrat"/>
              <a:cs typeface="Montserrat"/>
              <a:sym typeface="Montserrat"/>
            </a:endParaRPr>
          </a:p>
        </p:txBody>
      </p:sp>
      <p:sp>
        <p:nvSpPr>
          <p:cNvPr id="324" name="Google Shape;324;p33"/>
          <p:cNvSpPr txBox="1"/>
          <p:nvPr/>
        </p:nvSpPr>
        <p:spPr>
          <a:xfrm>
            <a:off x="1344175" y="4062098"/>
            <a:ext cx="2287500" cy="400200"/>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RANK</a:t>
            </a:r>
            <a:endParaRPr sz="700"/>
          </a:p>
        </p:txBody>
      </p:sp>
      <p:sp>
        <p:nvSpPr>
          <p:cNvPr id="325" name="Google Shape;325;p33"/>
          <p:cNvSpPr txBox="1"/>
          <p:nvPr/>
        </p:nvSpPr>
        <p:spPr>
          <a:xfrm>
            <a:off x="5323127" y="2351090"/>
            <a:ext cx="2955000" cy="1724100"/>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“Digest” Snapshots of info</a:t>
            </a:r>
            <a:endParaRPr sz="700"/>
          </a:p>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Use Probability to associate</a:t>
            </a:r>
            <a:endParaRPr sz="700"/>
          </a:p>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Find Relationships</a:t>
            </a:r>
            <a:endParaRPr sz="700"/>
          </a:p>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“Look For” Context &amp; Clarity</a:t>
            </a:r>
            <a:endParaRPr sz="700"/>
          </a:p>
          <a:p>
            <a:pPr indent="0" lvl="0" marL="0" marR="0" rtl="0" algn="ctr">
              <a:lnSpc>
                <a:spcPct val="140013"/>
              </a:lnSpc>
              <a:spcBef>
                <a:spcPts val="0"/>
              </a:spcBef>
              <a:spcAft>
                <a:spcPts val="0"/>
              </a:spcAft>
              <a:buNone/>
            </a:pPr>
            <a:r>
              <a:rPr b="0" i="0" lang="en" sz="1400" u="none" cap="none" strike="noStrike">
                <a:solidFill>
                  <a:srgbClr val="FFFFFF"/>
                </a:solidFill>
                <a:latin typeface="Montserrat"/>
                <a:ea typeface="Montserrat"/>
                <a:cs typeface="Montserrat"/>
                <a:sym typeface="Montserrat"/>
              </a:rPr>
              <a:t>Occasionally Check in to Update</a:t>
            </a:r>
            <a:endParaRPr sz="700"/>
          </a:p>
          <a:p>
            <a:pPr indent="0" lvl="0" marL="0" marR="0" rtl="0" algn="ctr">
              <a:lnSpc>
                <a:spcPct val="140013"/>
              </a:lnSpc>
              <a:spcBef>
                <a:spcPts val="0"/>
              </a:spcBef>
              <a:spcAft>
                <a:spcPts val="0"/>
              </a:spcAft>
              <a:buNone/>
            </a:pPr>
            <a:r>
              <a:t/>
            </a:r>
            <a:endParaRPr b="0" i="0" sz="1400" u="none" cap="none" strike="noStrike">
              <a:solidFill>
                <a:srgbClr val="FFFFFF"/>
              </a:solidFill>
              <a:latin typeface="Montserrat"/>
              <a:ea typeface="Montserrat"/>
              <a:cs typeface="Montserrat"/>
              <a:sym typeface="Montserrat"/>
            </a:endParaRPr>
          </a:p>
        </p:txBody>
      </p:sp>
      <p:sp>
        <p:nvSpPr>
          <p:cNvPr id="326" name="Google Shape;326;p33"/>
          <p:cNvSpPr txBox="1"/>
          <p:nvPr/>
        </p:nvSpPr>
        <p:spPr>
          <a:xfrm>
            <a:off x="5426211" y="4062098"/>
            <a:ext cx="2748900" cy="400200"/>
          </a:xfrm>
          <a:prstGeom prst="rect">
            <a:avLst/>
          </a:prstGeom>
          <a:noFill/>
          <a:ln>
            <a:noFill/>
          </a:ln>
        </p:spPr>
        <p:txBody>
          <a:bodyPr anchorCtr="0" anchor="t" bIns="0" lIns="0" spcFirstLastPara="1" rIns="0" wrap="square" tIns="0">
            <a:spAutoFit/>
          </a:bodyPr>
          <a:lstStyle/>
          <a:p>
            <a:pPr indent="0" lvl="0" marL="0" marR="0" rtl="0" algn="ctr">
              <a:lnSpc>
                <a:spcPct val="137019"/>
              </a:lnSpc>
              <a:spcBef>
                <a:spcPts val="0"/>
              </a:spcBef>
              <a:spcAft>
                <a:spcPts val="0"/>
              </a:spcAft>
              <a:buNone/>
            </a:pPr>
            <a:r>
              <a:rPr b="1" i="0" lang="en" sz="2600" u="none" cap="none" strike="noStrike">
                <a:solidFill>
                  <a:srgbClr val="31EFC3"/>
                </a:solidFill>
                <a:latin typeface="League Spartan"/>
                <a:ea typeface="League Spartan"/>
                <a:cs typeface="League Spartan"/>
                <a:sym typeface="League Spartan"/>
              </a:rPr>
              <a:t>RECOMMEND</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